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62"/>
  </p:notesMasterIdLst>
  <p:sldIdLst>
    <p:sldId id="256" r:id="rId2"/>
    <p:sldId id="349" r:id="rId3"/>
    <p:sldId id="358" r:id="rId4"/>
    <p:sldId id="359" r:id="rId5"/>
    <p:sldId id="360" r:id="rId6"/>
    <p:sldId id="372" r:id="rId7"/>
    <p:sldId id="398" r:id="rId8"/>
    <p:sldId id="400" r:id="rId9"/>
    <p:sldId id="379" r:id="rId10"/>
    <p:sldId id="356" r:id="rId11"/>
    <p:sldId id="355" r:id="rId12"/>
    <p:sldId id="380" r:id="rId13"/>
    <p:sldId id="357" r:id="rId14"/>
    <p:sldId id="381" r:id="rId15"/>
    <p:sldId id="361" r:id="rId16"/>
    <p:sldId id="362" r:id="rId17"/>
    <p:sldId id="401" r:id="rId18"/>
    <p:sldId id="363" r:id="rId19"/>
    <p:sldId id="368" r:id="rId20"/>
    <p:sldId id="382" r:id="rId21"/>
    <p:sldId id="369" r:id="rId22"/>
    <p:sldId id="370" r:id="rId23"/>
    <p:sldId id="399" r:id="rId24"/>
    <p:sldId id="371" r:id="rId25"/>
    <p:sldId id="383" r:id="rId26"/>
    <p:sldId id="373" r:id="rId27"/>
    <p:sldId id="384" r:id="rId28"/>
    <p:sldId id="374" r:id="rId29"/>
    <p:sldId id="385" r:id="rId30"/>
    <p:sldId id="364" r:id="rId31"/>
    <p:sldId id="346" r:id="rId32"/>
    <p:sldId id="289" r:id="rId33"/>
    <p:sldId id="347" r:id="rId34"/>
    <p:sldId id="348" r:id="rId35"/>
    <p:sldId id="350" r:id="rId36"/>
    <p:sldId id="315" r:id="rId37"/>
    <p:sldId id="303" r:id="rId38"/>
    <p:sldId id="304" r:id="rId39"/>
    <p:sldId id="306" r:id="rId40"/>
    <p:sldId id="307" r:id="rId41"/>
    <p:sldId id="352" r:id="rId42"/>
    <p:sldId id="351" r:id="rId43"/>
    <p:sldId id="345" r:id="rId44"/>
    <p:sldId id="353" r:id="rId45"/>
    <p:sldId id="377" r:id="rId46"/>
    <p:sldId id="378" r:id="rId47"/>
    <p:sldId id="386" r:id="rId48"/>
    <p:sldId id="375" r:id="rId49"/>
    <p:sldId id="376" r:id="rId50"/>
    <p:sldId id="387" r:id="rId51"/>
    <p:sldId id="389" r:id="rId52"/>
    <p:sldId id="388" r:id="rId53"/>
    <p:sldId id="391" r:id="rId54"/>
    <p:sldId id="390" r:id="rId55"/>
    <p:sldId id="354" r:id="rId56"/>
    <p:sldId id="392" r:id="rId57"/>
    <p:sldId id="393" r:id="rId58"/>
    <p:sldId id="394" r:id="rId59"/>
    <p:sldId id="395" r:id="rId60"/>
    <p:sldId id="397" r:id="rId61"/>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70" autoAdjust="0"/>
    <p:restoredTop sz="75115" autoAdjust="0"/>
  </p:normalViewPr>
  <p:slideViewPr>
    <p:cSldViewPr snapToGrid="0">
      <p:cViewPr>
        <p:scale>
          <a:sx n="100" d="100"/>
          <a:sy n="100" d="100"/>
        </p:scale>
        <p:origin x="2250" y="-198"/>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C215D5-A43D-4631-8985-5DF8BC8C2BBA}" type="datetimeFigureOut">
              <a:rPr lang="zh-TW" altLang="en-US" smtClean="0"/>
              <a:t>2015/10/29</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C684A9-BF98-490D-AD09-A8B6D5587B81}" type="slidenum">
              <a:rPr lang="zh-TW" altLang="en-US" smtClean="0"/>
              <a:t>‹#›</a:t>
            </a:fld>
            <a:endParaRPr lang="zh-TW" altLang="en-US"/>
          </a:p>
        </p:txBody>
      </p:sp>
    </p:spTree>
    <p:extLst>
      <p:ext uri="{BB962C8B-B14F-4D97-AF65-F5344CB8AC3E}">
        <p14:creationId xmlns:p14="http://schemas.microsoft.com/office/powerpoint/2010/main" val="2568044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一般的伺服器都是多執行緒，就像是專程送貨物一樣，</a:t>
            </a:r>
            <a:endParaRPr lang="en-US" altLang="zh-TW" dirty="0" smtClean="0"/>
          </a:p>
          <a:p>
            <a:r>
              <a:rPr lang="zh-TW" altLang="en-US" dirty="0" smtClean="0"/>
              <a:t>而</a:t>
            </a:r>
            <a:r>
              <a:rPr lang="en-US" altLang="zh-TW" dirty="0" err="1" smtClean="0"/>
              <a:t>nodejs</a:t>
            </a:r>
            <a:r>
              <a:rPr lang="zh-TW" altLang="en-US" dirty="0" smtClean="0"/>
              <a:t>像是郵局，時間到了再呼叫。</a:t>
            </a:r>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5</a:t>
            </a:fld>
            <a:endParaRPr lang="zh-TW" altLang="en-US"/>
          </a:p>
        </p:txBody>
      </p:sp>
    </p:spTree>
    <p:extLst>
      <p:ext uri="{BB962C8B-B14F-4D97-AF65-F5344CB8AC3E}">
        <p14:creationId xmlns:p14="http://schemas.microsoft.com/office/powerpoint/2010/main" val="3306891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'use strict'</a:t>
            </a:r>
          </a:p>
          <a:p>
            <a:r>
              <a:rPr lang="en-US" altLang="zh-TW" dirty="0" err="1" smtClean="0"/>
              <a:t>var</a:t>
            </a:r>
            <a:r>
              <a:rPr lang="en-US" altLang="zh-TW" dirty="0" smtClean="0"/>
              <a:t> example = function () {</a:t>
            </a:r>
          </a:p>
          <a:p>
            <a:r>
              <a:rPr lang="en-US" altLang="zh-TW" dirty="0" smtClean="0"/>
              <a:t>    </a:t>
            </a:r>
            <a:r>
              <a:rPr lang="en-US" altLang="zh-TW" dirty="0" err="1" smtClean="0"/>
              <a:t>var</a:t>
            </a:r>
            <a:r>
              <a:rPr lang="en-US" altLang="zh-TW" dirty="0" smtClean="0"/>
              <a:t> index = 100;</a:t>
            </a:r>
          </a:p>
          <a:p>
            <a:r>
              <a:rPr lang="en-US" altLang="zh-TW" dirty="0" smtClean="0"/>
              <a:t>    for (</a:t>
            </a:r>
            <a:r>
              <a:rPr lang="en-US" altLang="zh-TW" dirty="0" err="1" smtClean="0"/>
              <a:t>var</a:t>
            </a:r>
            <a:r>
              <a:rPr lang="en-US" altLang="zh-TW" dirty="0" smtClean="0"/>
              <a:t> index = 1; index &lt;= 10; index++) {</a:t>
            </a:r>
          </a:p>
          <a:p>
            <a:r>
              <a:rPr lang="en-US" altLang="zh-TW" dirty="0" smtClean="0"/>
              <a:t>        console.info(index);</a:t>
            </a:r>
          </a:p>
          <a:p>
            <a:r>
              <a:rPr lang="en-US" altLang="zh-TW" dirty="0" smtClean="0"/>
              <a:t>    }</a:t>
            </a:r>
          </a:p>
          <a:p>
            <a:r>
              <a:rPr lang="en-US" altLang="zh-TW" dirty="0" smtClean="0"/>
              <a:t>    console.info(index);</a:t>
            </a:r>
          </a:p>
          <a:p>
            <a:r>
              <a:rPr lang="en-US" altLang="zh-TW" dirty="0" smtClean="0"/>
              <a:t>}</a:t>
            </a:r>
          </a:p>
          <a:p>
            <a:r>
              <a:rPr lang="en-US" altLang="zh-TW" dirty="0" smtClean="0"/>
              <a:t>example();</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27</a:t>
            </a:fld>
            <a:endParaRPr lang="zh-TW" altLang="en-US"/>
          </a:p>
        </p:txBody>
      </p:sp>
    </p:spTree>
    <p:extLst>
      <p:ext uri="{BB962C8B-B14F-4D97-AF65-F5344CB8AC3E}">
        <p14:creationId xmlns:p14="http://schemas.microsoft.com/office/powerpoint/2010/main" val="1869857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28</a:t>
            </a:fld>
            <a:endParaRPr lang="zh-TW" altLang="en-US"/>
          </a:p>
        </p:txBody>
      </p:sp>
    </p:spTree>
    <p:extLst>
      <p:ext uri="{BB962C8B-B14F-4D97-AF65-F5344CB8AC3E}">
        <p14:creationId xmlns:p14="http://schemas.microsoft.com/office/powerpoint/2010/main" val="1019194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 '/</a:t>
            </a:r>
            <a:r>
              <a:rPr lang="en-US" altLang="zh-TW" dirty="0" err="1" smtClean="0"/>
              <a:t>node_modules</a:t>
            </a:r>
            <a:r>
              <a:rPr lang="en-US" altLang="zh-TW" dirty="0" smtClean="0"/>
              <a:t>': '</a:t>
            </a:r>
            <a:r>
              <a:rPr lang="en-US" altLang="zh-TW" dirty="0" err="1" smtClean="0"/>
              <a:t>node_modules</a:t>
            </a:r>
            <a:r>
              <a:rPr lang="en-US" altLang="zh-TW" dirty="0" smtClean="0"/>
              <a:t>'</a:t>
            </a:r>
          </a:p>
          <a:p>
            <a:r>
              <a:rPr lang="zh-TW" altLang="en-US" dirty="0" smtClean="0"/>
              <a:t>&lt;script src="/node_modules/babel-core/browser.js"&gt;&lt;/script&gt;</a:t>
            </a:r>
          </a:p>
          <a:p>
            <a:r>
              <a:rPr lang="zh-TW" altLang="en-US" dirty="0" smtClean="0"/>
              <a:t>&lt;script type="text/babel" src="scripts/main.js"&gt;&lt;/script&gt;</a:t>
            </a:r>
          </a:p>
          <a:p>
            <a:r>
              <a:rPr lang="en-US" altLang="zh-TW" dirty="0" smtClean="0"/>
              <a:t>class Point {	</a:t>
            </a:r>
          </a:p>
          <a:p>
            <a:r>
              <a:rPr lang="en-US" altLang="zh-TW" dirty="0" smtClean="0"/>
              <a:t>	constructor(x, y) {</a:t>
            </a:r>
          </a:p>
          <a:p>
            <a:r>
              <a:rPr lang="en-US" altLang="zh-TW" dirty="0" smtClean="0"/>
              <a:t>		</a:t>
            </a:r>
            <a:r>
              <a:rPr lang="en-US" altLang="zh-TW" dirty="0" err="1" smtClean="0"/>
              <a:t>this.x</a:t>
            </a:r>
            <a:r>
              <a:rPr lang="en-US" altLang="zh-TW" dirty="0" smtClean="0"/>
              <a:t> = x;</a:t>
            </a:r>
          </a:p>
          <a:p>
            <a:r>
              <a:rPr lang="en-US" altLang="zh-TW" dirty="0" smtClean="0"/>
              <a:t>		</a:t>
            </a:r>
            <a:r>
              <a:rPr lang="en-US" altLang="zh-TW" dirty="0" err="1" smtClean="0"/>
              <a:t>this.y</a:t>
            </a:r>
            <a:r>
              <a:rPr lang="en-US" altLang="zh-TW" dirty="0" smtClean="0"/>
              <a:t> = y;</a:t>
            </a:r>
          </a:p>
          <a:p>
            <a:r>
              <a:rPr lang="en-US" altLang="zh-TW" dirty="0" smtClean="0"/>
              <a:t>	}</a:t>
            </a:r>
          </a:p>
          <a:p>
            <a:r>
              <a:rPr lang="en-US" altLang="zh-TW" dirty="0" smtClean="0"/>
              <a:t>	print() {</a:t>
            </a:r>
          </a:p>
          <a:p>
            <a:r>
              <a:rPr lang="en-US" altLang="zh-TW" dirty="0" smtClean="0"/>
              <a:t>		console.log('x:' + </a:t>
            </a:r>
            <a:r>
              <a:rPr lang="en-US" altLang="zh-TW" dirty="0" err="1" smtClean="0"/>
              <a:t>this.x</a:t>
            </a:r>
            <a:r>
              <a:rPr lang="en-US" altLang="zh-TW" dirty="0" smtClean="0"/>
              <a:t> + ','+ 'y:' + </a:t>
            </a:r>
            <a:r>
              <a:rPr lang="en-US" altLang="zh-TW" dirty="0" err="1" smtClean="0"/>
              <a:t>this.y</a:t>
            </a:r>
            <a:r>
              <a:rPr lang="en-US" altLang="zh-TW" dirty="0" smtClean="0"/>
              <a:t> );</a:t>
            </a:r>
          </a:p>
          <a:p>
            <a:r>
              <a:rPr lang="en-US" altLang="zh-TW" dirty="0" smtClean="0"/>
              <a:t>	}</a:t>
            </a:r>
          </a:p>
          <a:p>
            <a:r>
              <a:rPr lang="en-US" altLang="zh-TW" dirty="0" smtClean="0"/>
              <a:t>}</a:t>
            </a:r>
          </a:p>
          <a:p>
            <a:endParaRPr lang="en-US" altLang="zh-TW" dirty="0" smtClean="0"/>
          </a:p>
          <a:p>
            <a:r>
              <a:rPr lang="en-US" altLang="zh-TW" dirty="0" err="1" smtClean="0"/>
              <a:t>var</a:t>
            </a:r>
            <a:r>
              <a:rPr lang="en-US" altLang="zh-TW" dirty="0" smtClean="0"/>
              <a:t> p = new Point(1,2);</a:t>
            </a:r>
          </a:p>
          <a:p>
            <a:r>
              <a:rPr lang="en-US" altLang="zh-TW" dirty="0" err="1" smtClean="0"/>
              <a:t>p.print</a:t>
            </a:r>
            <a:r>
              <a:rPr lang="en-US" altLang="zh-TW" dirty="0" smtClean="0"/>
              <a:t>();</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29</a:t>
            </a:fld>
            <a:endParaRPr lang="zh-TW" altLang="en-US"/>
          </a:p>
        </p:txBody>
      </p:sp>
    </p:spTree>
    <p:extLst>
      <p:ext uri="{BB962C8B-B14F-4D97-AF65-F5344CB8AC3E}">
        <p14:creationId xmlns:p14="http://schemas.microsoft.com/office/powerpoint/2010/main" val="1472165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30</a:t>
            </a:fld>
            <a:endParaRPr lang="zh-TW" altLang="en-US"/>
          </a:p>
        </p:txBody>
      </p:sp>
    </p:spTree>
    <p:extLst>
      <p:ext uri="{BB962C8B-B14F-4D97-AF65-F5344CB8AC3E}">
        <p14:creationId xmlns:p14="http://schemas.microsoft.com/office/powerpoint/2010/main" val="2798524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31</a:t>
            </a:fld>
            <a:endParaRPr lang="zh-TW" altLang="en-US"/>
          </a:p>
        </p:txBody>
      </p:sp>
    </p:spTree>
    <p:extLst>
      <p:ext uri="{BB962C8B-B14F-4D97-AF65-F5344CB8AC3E}">
        <p14:creationId xmlns:p14="http://schemas.microsoft.com/office/powerpoint/2010/main" val="1616951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36</a:t>
            </a:fld>
            <a:endParaRPr lang="zh-TW" altLang="en-US"/>
          </a:p>
        </p:txBody>
      </p:sp>
    </p:spTree>
    <p:extLst>
      <p:ext uri="{BB962C8B-B14F-4D97-AF65-F5344CB8AC3E}">
        <p14:creationId xmlns:p14="http://schemas.microsoft.com/office/powerpoint/2010/main" val="1528686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37</a:t>
            </a:fld>
            <a:endParaRPr lang="zh-TW" altLang="en-US"/>
          </a:p>
        </p:txBody>
      </p:sp>
    </p:spTree>
    <p:extLst>
      <p:ext uri="{BB962C8B-B14F-4D97-AF65-F5344CB8AC3E}">
        <p14:creationId xmlns:p14="http://schemas.microsoft.com/office/powerpoint/2010/main" val="13625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這一個改</a:t>
            </a:r>
            <a:r>
              <a:rPr lang="en-US" altLang="zh-TW" dirty="0" smtClean="0"/>
              <a:t>code</a:t>
            </a:r>
            <a:r>
              <a:rPr lang="zh-TW" altLang="en-US" dirty="0" smtClean="0"/>
              <a:t>的人通常就是你自己，除非離開這一家公司，不然要做的事情會越來越多，</a:t>
            </a:r>
            <a:endParaRPr lang="en-US" altLang="zh-TW" dirty="0" smtClean="0"/>
          </a:p>
          <a:p>
            <a:r>
              <a:rPr lang="zh-TW" altLang="en-US" dirty="0" smtClean="0"/>
              <a:t>該忘記的都會忘記，不該忘記的也會忘記</a:t>
            </a:r>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39</a:t>
            </a:fld>
            <a:endParaRPr lang="zh-TW" altLang="en-US"/>
          </a:p>
        </p:txBody>
      </p:sp>
    </p:spTree>
    <p:extLst>
      <p:ext uri="{BB962C8B-B14F-4D97-AF65-F5344CB8AC3E}">
        <p14:creationId xmlns:p14="http://schemas.microsoft.com/office/powerpoint/2010/main" val="235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'use strict';</a:t>
            </a:r>
          </a:p>
          <a:p>
            <a:r>
              <a:rPr lang="en-US" altLang="zh-TW" dirty="0" smtClean="0"/>
              <a:t>(function () {</a:t>
            </a:r>
          </a:p>
          <a:p>
            <a:r>
              <a:rPr lang="en-US" altLang="zh-TW" dirty="0" smtClean="0"/>
              <a:t>  suite('</a:t>
            </a:r>
            <a:r>
              <a:rPr lang="zh-TW" altLang="en-US" dirty="0" smtClean="0"/>
              <a:t>確認</a:t>
            </a:r>
            <a:r>
              <a:rPr lang="en-US" altLang="zh-TW" dirty="0" smtClean="0"/>
              <a:t>1</a:t>
            </a:r>
            <a:r>
              <a:rPr lang="zh-TW" altLang="en-US" dirty="0" smtClean="0"/>
              <a:t>層</a:t>
            </a:r>
            <a:r>
              <a:rPr lang="en-US" altLang="zh-TW" dirty="0" smtClean="0"/>
              <a:t>', function () {</a:t>
            </a:r>
          </a:p>
          <a:p>
            <a:r>
              <a:rPr lang="en-US" altLang="zh-TW" dirty="0" smtClean="0"/>
              <a:t>    suite('</a:t>
            </a:r>
            <a:r>
              <a:rPr lang="zh-TW" altLang="en-US" dirty="0" smtClean="0"/>
              <a:t>確認</a:t>
            </a:r>
            <a:r>
              <a:rPr lang="en-US" altLang="zh-TW" dirty="0" smtClean="0"/>
              <a:t>2</a:t>
            </a:r>
            <a:r>
              <a:rPr lang="zh-TW" altLang="en-US" dirty="0" smtClean="0"/>
              <a:t>層</a:t>
            </a:r>
            <a:r>
              <a:rPr lang="en-US" altLang="zh-TW" dirty="0" smtClean="0"/>
              <a:t>', function () {</a:t>
            </a:r>
          </a:p>
          <a:p>
            <a:r>
              <a:rPr lang="en-US" altLang="zh-TW" dirty="0" smtClean="0"/>
              <a:t>      suite('</a:t>
            </a:r>
            <a:r>
              <a:rPr lang="zh-TW" altLang="en-US" dirty="0" smtClean="0"/>
              <a:t>確認</a:t>
            </a:r>
            <a:r>
              <a:rPr lang="en-US" altLang="zh-TW" dirty="0" smtClean="0"/>
              <a:t>3</a:t>
            </a:r>
            <a:r>
              <a:rPr lang="zh-TW" altLang="en-US" dirty="0" smtClean="0"/>
              <a:t>層</a:t>
            </a:r>
            <a:r>
              <a:rPr lang="en-US" altLang="zh-TW" dirty="0" smtClean="0"/>
              <a:t>', function () {</a:t>
            </a:r>
          </a:p>
          <a:p>
            <a:r>
              <a:rPr lang="en-US" altLang="zh-TW" dirty="0" smtClean="0"/>
              <a:t>        suite('</a:t>
            </a:r>
            <a:r>
              <a:rPr lang="zh-TW" altLang="en-US" dirty="0" smtClean="0"/>
              <a:t>確認</a:t>
            </a:r>
            <a:r>
              <a:rPr lang="en-US" altLang="zh-TW" dirty="0" smtClean="0"/>
              <a:t>4</a:t>
            </a:r>
            <a:r>
              <a:rPr lang="zh-TW" altLang="en-US" dirty="0" smtClean="0"/>
              <a:t>層</a:t>
            </a:r>
            <a:r>
              <a:rPr lang="en-US" altLang="zh-TW" dirty="0" smtClean="0"/>
              <a:t>', function () {</a:t>
            </a:r>
          </a:p>
          <a:p>
            <a:r>
              <a:rPr lang="en-US" altLang="zh-TW" dirty="0" smtClean="0"/>
              <a:t>            test('</a:t>
            </a:r>
            <a:r>
              <a:rPr lang="zh-TW" altLang="en-US" dirty="0" smtClean="0"/>
              <a:t>等待測試的</a:t>
            </a:r>
            <a:r>
              <a:rPr lang="en-US" altLang="zh-TW" dirty="0" smtClean="0"/>
              <a:t>TDD')</a:t>
            </a:r>
          </a:p>
          <a:p>
            <a:r>
              <a:rPr lang="en-US" altLang="zh-TW" dirty="0" smtClean="0"/>
              <a:t>        });</a:t>
            </a:r>
          </a:p>
          <a:p>
            <a:r>
              <a:rPr lang="en-US" altLang="zh-TW" dirty="0" smtClean="0"/>
              <a:t>      });</a:t>
            </a:r>
          </a:p>
          <a:p>
            <a:r>
              <a:rPr lang="en-US" altLang="zh-TW" dirty="0" smtClean="0"/>
              <a:t>    });</a:t>
            </a:r>
          </a:p>
          <a:p>
            <a:r>
              <a:rPr lang="en-US" altLang="zh-TW" dirty="0" smtClean="0"/>
              <a:t>  });</a:t>
            </a:r>
          </a:p>
          <a:p>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48</a:t>
            </a:fld>
            <a:endParaRPr lang="zh-TW" altLang="en-US"/>
          </a:p>
        </p:txBody>
      </p:sp>
    </p:spTree>
    <p:extLst>
      <p:ext uri="{BB962C8B-B14F-4D97-AF65-F5344CB8AC3E}">
        <p14:creationId xmlns:p14="http://schemas.microsoft.com/office/powerpoint/2010/main" val="20684724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'use strict';</a:t>
            </a:r>
          </a:p>
          <a:p>
            <a:r>
              <a:rPr lang="en-US" altLang="zh-TW" dirty="0" smtClean="0"/>
              <a:t>(function () {</a:t>
            </a:r>
          </a:p>
          <a:p>
            <a:r>
              <a:rPr lang="en-US" altLang="zh-TW" dirty="0" smtClean="0"/>
              <a:t>  describe('</a:t>
            </a:r>
            <a:r>
              <a:rPr lang="zh-TW" altLang="en-US" dirty="0" smtClean="0"/>
              <a:t>確認</a:t>
            </a:r>
            <a:r>
              <a:rPr lang="en-US" altLang="zh-TW" dirty="0" smtClean="0"/>
              <a:t>1</a:t>
            </a:r>
            <a:r>
              <a:rPr lang="zh-TW" altLang="en-US" dirty="0" smtClean="0"/>
              <a:t>層</a:t>
            </a:r>
            <a:r>
              <a:rPr lang="en-US" altLang="zh-TW" dirty="0" smtClean="0"/>
              <a:t>', function () {</a:t>
            </a:r>
          </a:p>
          <a:p>
            <a:r>
              <a:rPr lang="en-US" altLang="zh-TW" dirty="0" smtClean="0"/>
              <a:t>    describe('</a:t>
            </a:r>
            <a:r>
              <a:rPr lang="zh-TW" altLang="en-US" dirty="0" smtClean="0"/>
              <a:t>確認</a:t>
            </a:r>
            <a:r>
              <a:rPr lang="en-US" altLang="zh-TW" dirty="0" smtClean="0"/>
              <a:t>2</a:t>
            </a:r>
            <a:r>
              <a:rPr lang="zh-TW" altLang="en-US" dirty="0" smtClean="0"/>
              <a:t>層</a:t>
            </a:r>
            <a:r>
              <a:rPr lang="en-US" altLang="zh-TW" dirty="0" smtClean="0"/>
              <a:t>', function () {</a:t>
            </a:r>
          </a:p>
          <a:p>
            <a:r>
              <a:rPr lang="en-US" altLang="zh-TW" dirty="0" smtClean="0"/>
              <a:t>      describe('</a:t>
            </a:r>
            <a:r>
              <a:rPr lang="zh-TW" altLang="en-US" dirty="0" smtClean="0"/>
              <a:t>確認</a:t>
            </a:r>
            <a:r>
              <a:rPr lang="en-US" altLang="zh-TW" dirty="0" smtClean="0"/>
              <a:t>3</a:t>
            </a:r>
            <a:r>
              <a:rPr lang="zh-TW" altLang="en-US" dirty="0" smtClean="0"/>
              <a:t>層</a:t>
            </a:r>
            <a:r>
              <a:rPr lang="en-US" altLang="zh-TW" dirty="0" smtClean="0"/>
              <a:t>', function () {</a:t>
            </a:r>
          </a:p>
          <a:p>
            <a:r>
              <a:rPr lang="en-US" altLang="zh-TW" dirty="0" smtClean="0"/>
              <a:t>        describe('</a:t>
            </a:r>
            <a:r>
              <a:rPr lang="zh-TW" altLang="en-US" dirty="0" smtClean="0"/>
              <a:t>確認</a:t>
            </a:r>
            <a:r>
              <a:rPr lang="en-US" altLang="zh-TW" dirty="0" smtClean="0"/>
              <a:t>4</a:t>
            </a:r>
            <a:r>
              <a:rPr lang="zh-TW" altLang="en-US" dirty="0" smtClean="0"/>
              <a:t>層</a:t>
            </a:r>
            <a:r>
              <a:rPr lang="en-US" altLang="zh-TW" dirty="0" smtClean="0"/>
              <a:t>', function () {</a:t>
            </a:r>
          </a:p>
          <a:p>
            <a:r>
              <a:rPr lang="en-US" altLang="zh-TW" dirty="0" smtClean="0"/>
              <a:t>            it('</a:t>
            </a:r>
            <a:r>
              <a:rPr lang="zh-TW" altLang="en-US" dirty="0" smtClean="0"/>
              <a:t>等待測試的</a:t>
            </a:r>
            <a:r>
              <a:rPr lang="en-US" altLang="zh-TW" dirty="0" smtClean="0"/>
              <a:t>TDD')</a:t>
            </a:r>
          </a:p>
          <a:p>
            <a:r>
              <a:rPr lang="en-US" altLang="zh-TW" dirty="0" smtClean="0"/>
              <a:t>        });</a:t>
            </a:r>
          </a:p>
          <a:p>
            <a:r>
              <a:rPr lang="en-US" altLang="zh-TW" dirty="0" smtClean="0"/>
              <a:t>      });</a:t>
            </a:r>
          </a:p>
          <a:p>
            <a:r>
              <a:rPr lang="en-US" altLang="zh-TW" dirty="0" smtClean="0"/>
              <a:t>    });</a:t>
            </a:r>
          </a:p>
          <a:p>
            <a:r>
              <a:rPr lang="en-US" altLang="zh-TW" dirty="0" smtClean="0"/>
              <a:t>  });</a:t>
            </a:r>
          </a:p>
          <a:p>
            <a:r>
              <a:rPr lang="en-US" altLang="zh-TW" dirty="0" smtClean="0"/>
              <a:t>})();</a:t>
            </a:r>
          </a:p>
          <a:p>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49</a:t>
            </a:fld>
            <a:endParaRPr lang="zh-TW" altLang="en-US"/>
          </a:p>
        </p:txBody>
      </p:sp>
    </p:spTree>
    <p:extLst>
      <p:ext uri="{BB962C8B-B14F-4D97-AF65-F5344CB8AC3E}">
        <p14:creationId xmlns:p14="http://schemas.microsoft.com/office/powerpoint/2010/main" val="573510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6</a:t>
            </a:fld>
            <a:endParaRPr lang="zh-TW" altLang="en-US"/>
          </a:p>
        </p:txBody>
      </p:sp>
    </p:spTree>
    <p:extLst>
      <p:ext uri="{BB962C8B-B14F-4D97-AF65-F5344CB8AC3E}">
        <p14:creationId xmlns:p14="http://schemas.microsoft.com/office/powerpoint/2010/main" val="4169331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describe('</a:t>
            </a:r>
            <a:r>
              <a:rPr lang="zh-TW" altLang="en-US" dirty="0" smtClean="0"/>
              <a:t>確認</a:t>
            </a:r>
            <a:r>
              <a:rPr lang="en-US" altLang="zh-TW" dirty="0" smtClean="0"/>
              <a:t>Hooks', function () {</a:t>
            </a:r>
          </a:p>
          <a:p>
            <a:r>
              <a:rPr lang="en-US" altLang="zh-TW" dirty="0" smtClean="0"/>
              <a:t>          before(function () {</a:t>
            </a:r>
          </a:p>
          <a:p>
            <a:r>
              <a:rPr lang="en-US" altLang="zh-TW" dirty="0" smtClean="0"/>
              <a:t>            console.log('</a:t>
            </a:r>
            <a:r>
              <a:rPr lang="zh-TW" altLang="en-US" dirty="0" smtClean="0"/>
              <a:t>測試之前跑一次</a:t>
            </a:r>
            <a:r>
              <a:rPr lang="en-US" altLang="zh-TW" dirty="0" smtClean="0"/>
              <a:t>');</a:t>
            </a:r>
          </a:p>
          <a:p>
            <a:r>
              <a:rPr lang="en-US" altLang="zh-TW" dirty="0" smtClean="0"/>
              <a:t>          });</a:t>
            </a:r>
          </a:p>
          <a:p>
            <a:endParaRPr lang="en-US" altLang="zh-TW" dirty="0" smtClean="0"/>
          </a:p>
          <a:p>
            <a:r>
              <a:rPr lang="en-US" altLang="zh-TW" dirty="0" smtClean="0"/>
              <a:t>          after(function () {</a:t>
            </a:r>
          </a:p>
          <a:p>
            <a:r>
              <a:rPr lang="en-US" altLang="zh-TW" dirty="0" smtClean="0"/>
              <a:t>            console.log('</a:t>
            </a:r>
            <a:r>
              <a:rPr lang="zh-TW" altLang="en-US" dirty="0" smtClean="0"/>
              <a:t>測試之後跑一次</a:t>
            </a:r>
            <a:r>
              <a:rPr lang="en-US" altLang="zh-TW" dirty="0" smtClean="0"/>
              <a:t>');</a:t>
            </a:r>
          </a:p>
          <a:p>
            <a:r>
              <a:rPr lang="en-US" altLang="zh-TW" dirty="0" smtClean="0"/>
              <a:t>          });</a:t>
            </a:r>
          </a:p>
          <a:p>
            <a:endParaRPr lang="en-US" altLang="zh-TW" dirty="0" smtClean="0"/>
          </a:p>
          <a:p>
            <a:r>
              <a:rPr lang="en-US" altLang="zh-TW" dirty="0" smtClean="0"/>
              <a:t>          </a:t>
            </a:r>
            <a:r>
              <a:rPr lang="en-US" altLang="zh-TW" dirty="0" err="1" smtClean="0"/>
              <a:t>beforeEach</a:t>
            </a:r>
            <a:r>
              <a:rPr lang="en-US" altLang="zh-TW" dirty="0" smtClean="0"/>
              <a:t>(function () {</a:t>
            </a:r>
          </a:p>
          <a:p>
            <a:r>
              <a:rPr lang="en-US" altLang="zh-TW" dirty="0" smtClean="0"/>
              <a:t>            console.log('</a:t>
            </a:r>
            <a:r>
              <a:rPr lang="zh-TW" altLang="en-US" dirty="0" smtClean="0"/>
              <a:t>每一次的測試之前跑一次</a:t>
            </a:r>
            <a:r>
              <a:rPr lang="en-US" altLang="zh-TW" dirty="0" smtClean="0"/>
              <a:t>');</a:t>
            </a:r>
          </a:p>
          <a:p>
            <a:r>
              <a:rPr lang="en-US" altLang="zh-TW" dirty="0" smtClean="0"/>
              <a:t>          });</a:t>
            </a:r>
          </a:p>
          <a:p>
            <a:endParaRPr lang="en-US" altLang="zh-TW" dirty="0" smtClean="0"/>
          </a:p>
          <a:p>
            <a:r>
              <a:rPr lang="en-US" altLang="zh-TW" dirty="0" smtClean="0"/>
              <a:t>          </a:t>
            </a:r>
            <a:r>
              <a:rPr lang="en-US" altLang="zh-TW" dirty="0" err="1" smtClean="0"/>
              <a:t>afterEach</a:t>
            </a:r>
            <a:r>
              <a:rPr lang="en-US" altLang="zh-TW" dirty="0" smtClean="0"/>
              <a:t>(function () {</a:t>
            </a:r>
          </a:p>
          <a:p>
            <a:r>
              <a:rPr lang="en-US" altLang="zh-TW" dirty="0" smtClean="0"/>
              <a:t>            console.log('</a:t>
            </a:r>
            <a:r>
              <a:rPr lang="zh-TW" altLang="en-US" dirty="0" smtClean="0"/>
              <a:t>每一次的測試之後跑一次</a:t>
            </a:r>
            <a:r>
              <a:rPr lang="en-US" altLang="zh-TW" dirty="0" smtClean="0"/>
              <a:t>');</a:t>
            </a:r>
          </a:p>
          <a:p>
            <a:r>
              <a:rPr lang="en-US" altLang="zh-TW" dirty="0" smtClean="0"/>
              <a:t>          });</a:t>
            </a:r>
          </a:p>
          <a:p>
            <a:r>
              <a:rPr lang="en-US" altLang="zh-TW" dirty="0" smtClean="0"/>
              <a:t>          it('</a:t>
            </a:r>
            <a:r>
              <a:rPr lang="zh-TW" altLang="en-US" dirty="0" smtClean="0"/>
              <a:t>等待測試的</a:t>
            </a:r>
            <a:r>
              <a:rPr lang="en-US" altLang="zh-TW" dirty="0" smtClean="0"/>
              <a:t>TDD', function () {</a:t>
            </a:r>
          </a:p>
          <a:p>
            <a:r>
              <a:rPr lang="en-US" altLang="zh-TW" dirty="0" smtClean="0"/>
              <a:t>            console.log('</a:t>
            </a:r>
            <a:r>
              <a:rPr lang="zh-TW" altLang="en-US" dirty="0" smtClean="0"/>
              <a:t>我被測試了</a:t>
            </a:r>
            <a:r>
              <a:rPr lang="en-US" altLang="zh-TW" dirty="0" smtClean="0"/>
              <a:t>1');</a:t>
            </a:r>
          </a:p>
          <a:p>
            <a:r>
              <a:rPr lang="en-US" altLang="zh-TW" dirty="0" smtClean="0"/>
              <a:t>          })</a:t>
            </a:r>
          </a:p>
          <a:p>
            <a:r>
              <a:rPr lang="en-US" altLang="zh-TW" dirty="0" smtClean="0"/>
              <a:t>          it('</a:t>
            </a:r>
            <a:r>
              <a:rPr lang="zh-TW" altLang="en-US" dirty="0" smtClean="0"/>
              <a:t>等待測試的</a:t>
            </a:r>
            <a:r>
              <a:rPr lang="en-US" altLang="zh-TW" dirty="0" smtClean="0"/>
              <a:t>TDD', function () {</a:t>
            </a:r>
          </a:p>
          <a:p>
            <a:r>
              <a:rPr lang="en-US" altLang="zh-TW" dirty="0" smtClean="0"/>
              <a:t>            console.log('</a:t>
            </a:r>
            <a:r>
              <a:rPr lang="zh-TW" altLang="en-US" dirty="0" smtClean="0"/>
              <a:t>我被測試了</a:t>
            </a:r>
            <a:r>
              <a:rPr lang="en-US" altLang="zh-TW" dirty="0" smtClean="0"/>
              <a:t>2');</a:t>
            </a:r>
          </a:p>
          <a:p>
            <a:r>
              <a:rPr lang="en-US" altLang="zh-TW" dirty="0" smtClean="0"/>
              <a:t>          })</a:t>
            </a:r>
          </a:p>
          <a:p>
            <a:r>
              <a:rPr lang="en-US" altLang="zh-TW" dirty="0" smtClean="0"/>
              <a:t>        });</a:t>
            </a:r>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50</a:t>
            </a:fld>
            <a:endParaRPr lang="zh-TW" altLang="en-US"/>
          </a:p>
        </p:txBody>
      </p:sp>
    </p:spTree>
    <p:extLst>
      <p:ext uri="{BB962C8B-B14F-4D97-AF65-F5344CB8AC3E}">
        <p14:creationId xmlns:p14="http://schemas.microsoft.com/office/powerpoint/2010/main" val="364591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 describe('</a:t>
            </a:r>
            <a:r>
              <a:rPr lang="zh-TW" altLang="en-US" dirty="0" smtClean="0"/>
              <a:t>同步非同步</a:t>
            </a:r>
            <a:r>
              <a:rPr lang="en-US" altLang="zh-TW" dirty="0" smtClean="0"/>
              <a:t>', function () {         </a:t>
            </a:r>
          </a:p>
          <a:p>
            <a:r>
              <a:rPr lang="en-US" altLang="zh-TW" dirty="0" smtClean="0"/>
              <a:t>          </a:t>
            </a:r>
            <a:r>
              <a:rPr lang="en-US" altLang="zh-TW" dirty="0" err="1" smtClean="0"/>
              <a:t>var</a:t>
            </a:r>
            <a:r>
              <a:rPr lang="en-US" altLang="zh-TW" dirty="0" smtClean="0"/>
              <a:t> </a:t>
            </a:r>
            <a:r>
              <a:rPr lang="en-US" altLang="zh-TW" dirty="0" err="1" smtClean="0"/>
              <a:t>syncfun</a:t>
            </a:r>
            <a:r>
              <a:rPr lang="en-US" altLang="zh-TW" dirty="0" smtClean="0"/>
              <a:t> = function () {</a:t>
            </a:r>
          </a:p>
          <a:p>
            <a:r>
              <a:rPr lang="en-US" altLang="zh-TW" dirty="0" smtClean="0"/>
              <a:t>            return [1, 2, 3].</a:t>
            </a:r>
            <a:r>
              <a:rPr lang="en-US" altLang="zh-TW" dirty="0" err="1" smtClean="0"/>
              <a:t>indexOf</a:t>
            </a:r>
            <a:r>
              <a:rPr lang="en-US" altLang="zh-TW" dirty="0" smtClean="0"/>
              <a:t>(2);</a:t>
            </a:r>
          </a:p>
          <a:p>
            <a:r>
              <a:rPr lang="en-US" altLang="zh-TW" dirty="0" smtClean="0"/>
              <a:t>          } </a:t>
            </a:r>
          </a:p>
          <a:p>
            <a:r>
              <a:rPr lang="en-US" altLang="zh-TW" dirty="0" smtClean="0"/>
              <a:t>          </a:t>
            </a:r>
            <a:r>
              <a:rPr lang="en-US" altLang="zh-TW" dirty="0" err="1" smtClean="0"/>
              <a:t>var</a:t>
            </a:r>
            <a:r>
              <a:rPr lang="en-US" altLang="zh-TW" dirty="0" smtClean="0"/>
              <a:t> </a:t>
            </a:r>
            <a:r>
              <a:rPr lang="en-US" altLang="zh-TW" dirty="0" err="1" smtClean="0"/>
              <a:t>asyncFun</a:t>
            </a:r>
            <a:r>
              <a:rPr lang="en-US" altLang="zh-TW" dirty="0" smtClean="0"/>
              <a:t> = function (callback) {</a:t>
            </a:r>
          </a:p>
          <a:p>
            <a:r>
              <a:rPr lang="en-US" altLang="zh-TW" dirty="0" smtClean="0"/>
              <a:t>            </a:t>
            </a:r>
            <a:r>
              <a:rPr lang="en-US" altLang="zh-TW" dirty="0" err="1" smtClean="0"/>
              <a:t>setTimeout</a:t>
            </a:r>
            <a:r>
              <a:rPr lang="en-US" altLang="zh-TW" dirty="0" smtClean="0"/>
              <a:t>(function () {</a:t>
            </a:r>
          </a:p>
          <a:p>
            <a:r>
              <a:rPr lang="en-US" altLang="zh-TW" dirty="0" smtClean="0"/>
              <a:t>              </a:t>
            </a:r>
            <a:r>
              <a:rPr lang="en-US" altLang="zh-TW" dirty="0" err="1" smtClean="0"/>
              <a:t>var</a:t>
            </a:r>
            <a:r>
              <a:rPr lang="en-US" altLang="zh-TW" dirty="0" smtClean="0"/>
              <a:t> </a:t>
            </a:r>
            <a:r>
              <a:rPr lang="en-US" altLang="zh-TW" dirty="0" err="1" smtClean="0"/>
              <a:t>returnValue</a:t>
            </a:r>
            <a:r>
              <a:rPr lang="en-US" altLang="zh-TW" dirty="0" smtClean="0"/>
              <a:t> =[1, 2, 3].</a:t>
            </a:r>
            <a:r>
              <a:rPr lang="en-US" altLang="zh-TW" dirty="0" err="1" smtClean="0"/>
              <a:t>indexOf</a:t>
            </a:r>
            <a:r>
              <a:rPr lang="en-US" altLang="zh-TW" dirty="0" smtClean="0"/>
              <a:t>(2);               </a:t>
            </a:r>
          </a:p>
          <a:p>
            <a:r>
              <a:rPr lang="en-US" altLang="zh-TW" dirty="0" smtClean="0"/>
              <a:t>              callback(</a:t>
            </a:r>
            <a:r>
              <a:rPr lang="en-US" altLang="zh-TW" dirty="0" err="1" smtClean="0"/>
              <a:t>returnValue</a:t>
            </a:r>
            <a:r>
              <a:rPr lang="en-US" altLang="zh-TW" dirty="0" smtClean="0"/>
              <a:t>);</a:t>
            </a:r>
          </a:p>
          <a:p>
            <a:r>
              <a:rPr lang="en-US" altLang="zh-TW" dirty="0" smtClean="0"/>
              <a:t>            }, 1000);          </a:t>
            </a:r>
          </a:p>
          <a:p>
            <a:r>
              <a:rPr lang="en-US" altLang="zh-TW" dirty="0" smtClean="0"/>
              <a:t>          }</a:t>
            </a:r>
          </a:p>
          <a:p>
            <a:r>
              <a:rPr lang="en-US" altLang="zh-TW" dirty="0" smtClean="0"/>
              <a:t>          it('</a:t>
            </a:r>
            <a:r>
              <a:rPr lang="zh-TW" altLang="en-US" dirty="0" smtClean="0"/>
              <a:t>同步</a:t>
            </a:r>
            <a:r>
              <a:rPr lang="en-US" altLang="zh-TW" dirty="0" smtClean="0"/>
              <a:t>', function () {             </a:t>
            </a:r>
          </a:p>
          <a:p>
            <a:r>
              <a:rPr lang="en-US" altLang="zh-TW" dirty="0" smtClean="0"/>
              <a:t>            </a:t>
            </a:r>
            <a:r>
              <a:rPr lang="en-US" altLang="zh-TW" dirty="0" err="1" smtClean="0"/>
              <a:t>syncfun</a:t>
            </a:r>
            <a:r>
              <a:rPr lang="en-US" altLang="zh-TW" dirty="0" smtClean="0"/>
              <a:t>().</a:t>
            </a:r>
            <a:r>
              <a:rPr lang="en-US" altLang="zh-TW" dirty="0" err="1" smtClean="0"/>
              <a:t>should.equal</a:t>
            </a:r>
            <a:r>
              <a:rPr lang="en-US" altLang="zh-TW" dirty="0" smtClean="0"/>
              <a:t>(1);</a:t>
            </a:r>
          </a:p>
          <a:p>
            <a:r>
              <a:rPr lang="en-US" altLang="zh-TW" dirty="0" smtClean="0"/>
              <a:t>          })</a:t>
            </a:r>
          </a:p>
          <a:p>
            <a:r>
              <a:rPr lang="en-US" altLang="zh-TW" dirty="0" smtClean="0"/>
              <a:t>          it('</a:t>
            </a:r>
            <a:r>
              <a:rPr lang="zh-TW" altLang="en-US" dirty="0" smtClean="0"/>
              <a:t>非同步用同步的方式測試</a:t>
            </a:r>
            <a:r>
              <a:rPr lang="en-US" altLang="zh-TW" dirty="0" smtClean="0"/>
              <a:t>', function () {</a:t>
            </a:r>
          </a:p>
          <a:p>
            <a:r>
              <a:rPr lang="en-US" altLang="zh-TW" dirty="0" smtClean="0"/>
              <a:t>            </a:t>
            </a:r>
            <a:r>
              <a:rPr lang="en-US" altLang="zh-TW" dirty="0" err="1" smtClean="0"/>
              <a:t>asyncFun</a:t>
            </a:r>
            <a:r>
              <a:rPr lang="en-US" altLang="zh-TW" dirty="0" smtClean="0"/>
              <a:t>(function(result){</a:t>
            </a:r>
          </a:p>
          <a:p>
            <a:r>
              <a:rPr lang="en-US" altLang="zh-TW" dirty="0" smtClean="0"/>
              <a:t>              </a:t>
            </a:r>
            <a:r>
              <a:rPr lang="en-US" altLang="zh-TW" dirty="0" err="1" smtClean="0"/>
              <a:t>result.should.equal</a:t>
            </a:r>
            <a:r>
              <a:rPr lang="en-US" altLang="zh-TW" dirty="0" smtClean="0"/>
              <a:t>(5);              </a:t>
            </a:r>
          </a:p>
          <a:p>
            <a:r>
              <a:rPr lang="en-US" altLang="zh-TW" dirty="0" smtClean="0"/>
              <a:t>            })</a:t>
            </a:r>
          </a:p>
          <a:p>
            <a:r>
              <a:rPr lang="en-US" altLang="zh-TW" dirty="0" smtClean="0"/>
              <a:t>          })          </a:t>
            </a:r>
          </a:p>
          <a:p>
            <a:r>
              <a:rPr lang="en-US" altLang="zh-TW" dirty="0" smtClean="0"/>
              <a:t>          it('</a:t>
            </a:r>
            <a:r>
              <a:rPr lang="zh-TW" altLang="en-US" dirty="0" smtClean="0"/>
              <a:t>非同步</a:t>
            </a:r>
            <a:r>
              <a:rPr lang="en-US" altLang="zh-TW" dirty="0" smtClean="0"/>
              <a:t>', function (done) {</a:t>
            </a:r>
          </a:p>
          <a:p>
            <a:r>
              <a:rPr lang="en-US" altLang="zh-TW" dirty="0" smtClean="0"/>
              <a:t>            </a:t>
            </a:r>
            <a:r>
              <a:rPr lang="en-US" altLang="zh-TW" dirty="0" err="1" smtClean="0"/>
              <a:t>asyncFun</a:t>
            </a:r>
            <a:r>
              <a:rPr lang="en-US" altLang="zh-TW" dirty="0" smtClean="0"/>
              <a:t>(function(result){</a:t>
            </a:r>
          </a:p>
          <a:p>
            <a:r>
              <a:rPr lang="en-US" altLang="zh-TW" dirty="0" smtClean="0"/>
              <a:t>              </a:t>
            </a:r>
            <a:r>
              <a:rPr lang="en-US" altLang="zh-TW" dirty="0" err="1" smtClean="0"/>
              <a:t>result.should.equal</a:t>
            </a:r>
            <a:r>
              <a:rPr lang="en-US" altLang="zh-TW" dirty="0" smtClean="0"/>
              <a:t>(1);    </a:t>
            </a:r>
          </a:p>
          <a:p>
            <a:r>
              <a:rPr lang="en-US" altLang="zh-TW" dirty="0" smtClean="0"/>
              <a:t>              done();</a:t>
            </a:r>
          </a:p>
          <a:p>
            <a:r>
              <a:rPr lang="en-US" altLang="zh-TW" dirty="0" smtClean="0"/>
              <a:t>            })</a:t>
            </a:r>
          </a:p>
          <a:p>
            <a:r>
              <a:rPr lang="en-US" altLang="zh-TW" dirty="0" smtClean="0"/>
              <a:t>          })</a:t>
            </a:r>
          </a:p>
          <a:p>
            <a:r>
              <a:rPr lang="en-US" altLang="zh-TW" dirty="0" smtClean="0"/>
              <a:t>        });</a:t>
            </a:r>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52</a:t>
            </a:fld>
            <a:endParaRPr lang="zh-TW" altLang="en-US"/>
          </a:p>
        </p:txBody>
      </p:sp>
    </p:spTree>
    <p:extLst>
      <p:ext uri="{BB962C8B-B14F-4D97-AF65-F5344CB8AC3E}">
        <p14:creationId xmlns:p14="http://schemas.microsoft.com/office/powerpoint/2010/main" val="3857625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 describe('Chai</a:t>
            </a:r>
            <a:r>
              <a:rPr lang="zh-TW" altLang="en-US" dirty="0" smtClean="0"/>
              <a:t>不同風格</a:t>
            </a:r>
            <a:r>
              <a:rPr lang="en-US" altLang="zh-TW" dirty="0" smtClean="0"/>
              <a:t>', function () {</a:t>
            </a:r>
          </a:p>
          <a:p>
            <a:r>
              <a:rPr lang="en-US" altLang="zh-TW" dirty="0" smtClean="0"/>
              <a:t>          </a:t>
            </a:r>
            <a:r>
              <a:rPr lang="en-US" altLang="zh-TW" dirty="0" err="1" smtClean="0"/>
              <a:t>var</a:t>
            </a:r>
            <a:r>
              <a:rPr lang="en-US" altLang="zh-TW" dirty="0" smtClean="0"/>
              <a:t> </a:t>
            </a:r>
            <a:r>
              <a:rPr lang="en-US" altLang="zh-TW" dirty="0" err="1" smtClean="0"/>
              <a:t>syncfun</a:t>
            </a:r>
            <a:r>
              <a:rPr lang="en-US" altLang="zh-TW" dirty="0" smtClean="0"/>
              <a:t> = function () {</a:t>
            </a:r>
          </a:p>
          <a:p>
            <a:r>
              <a:rPr lang="en-US" altLang="zh-TW" dirty="0" smtClean="0"/>
              <a:t>            return [1, 2, 3].</a:t>
            </a:r>
            <a:r>
              <a:rPr lang="en-US" altLang="zh-TW" dirty="0" err="1" smtClean="0"/>
              <a:t>indexOf</a:t>
            </a:r>
            <a:r>
              <a:rPr lang="en-US" altLang="zh-TW" dirty="0" smtClean="0"/>
              <a:t>(2);</a:t>
            </a:r>
          </a:p>
          <a:p>
            <a:r>
              <a:rPr lang="en-US" altLang="zh-TW" dirty="0" smtClean="0"/>
              <a:t>          }</a:t>
            </a:r>
          </a:p>
          <a:p>
            <a:r>
              <a:rPr lang="en-US" altLang="zh-TW" dirty="0" smtClean="0"/>
              <a:t>          it('Should </a:t>
            </a:r>
            <a:r>
              <a:rPr lang="zh-TW" altLang="en-US" dirty="0" smtClean="0"/>
              <a:t>風格</a:t>
            </a:r>
            <a:r>
              <a:rPr lang="en-US" altLang="zh-TW" dirty="0" smtClean="0"/>
              <a:t>', function () {</a:t>
            </a:r>
          </a:p>
          <a:p>
            <a:r>
              <a:rPr lang="en-US" altLang="zh-TW" dirty="0" smtClean="0"/>
              <a:t>            </a:t>
            </a:r>
            <a:r>
              <a:rPr lang="en-US" altLang="zh-TW" dirty="0" err="1" smtClean="0"/>
              <a:t>syncfun</a:t>
            </a:r>
            <a:r>
              <a:rPr lang="en-US" altLang="zh-TW" dirty="0" smtClean="0"/>
              <a:t>().</a:t>
            </a:r>
            <a:r>
              <a:rPr lang="en-US" altLang="zh-TW" dirty="0" err="1" smtClean="0"/>
              <a:t>should.equal</a:t>
            </a:r>
            <a:r>
              <a:rPr lang="en-US" altLang="zh-TW" dirty="0" smtClean="0"/>
              <a:t>(1);</a:t>
            </a:r>
          </a:p>
          <a:p>
            <a:r>
              <a:rPr lang="en-US" altLang="zh-TW" dirty="0" smtClean="0"/>
              <a:t>          })</a:t>
            </a:r>
          </a:p>
          <a:p>
            <a:r>
              <a:rPr lang="en-US" altLang="zh-TW" dirty="0" smtClean="0"/>
              <a:t>          it('Assert </a:t>
            </a:r>
            <a:r>
              <a:rPr lang="zh-TW" altLang="en-US" dirty="0" smtClean="0"/>
              <a:t>風格</a:t>
            </a:r>
            <a:r>
              <a:rPr lang="en-US" altLang="zh-TW" dirty="0" smtClean="0"/>
              <a:t>', function () {</a:t>
            </a:r>
          </a:p>
          <a:p>
            <a:r>
              <a:rPr lang="en-US" altLang="zh-TW" dirty="0" smtClean="0"/>
              <a:t>            </a:t>
            </a:r>
            <a:r>
              <a:rPr lang="en-US" altLang="zh-TW" dirty="0" err="1" smtClean="0"/>
              <a:t>assert.equal</a:t>
            </a:r>
            <a:r>
              <a:rPr lang="en-US" altLang="zh-TW" dirty="0" smtClean="0"/>
              <a:t>(</a:t>
            </a:r>
            <a:r>
              <a:rPr lang="en-US" altLang="zh-TW" dirty="0" err="1" smtClean="0"/>
              <a:t>syncfun</a:t>
            </a:r>
            <a:r>
              <a:rPr lang="en-US" altLang="zh-TW" dirty="0" smtClean="0"/>
              <a:t>(), 1);</a:t>
            </a:r>
          </a:p>
          <a:p>
            <a:r>
              <a:rPr lang="en-US" altLang="zh-TW" dirty="0" smtClean="0"/>
              <a:t>          })</a:t>
            </a:r>
          </a:p>
          <a:p>
            <a:r>
              <a:rPr lang="en-US" altLang="zh-TW" dirty="0" smtClean="0"/>
              <a:t>          it('Expect </a:t>
            </a:r>
            <a:r>
              <a:rPr lang="zh-TW" altLang="en-US" dirty="0" smtClean="0"/>
              <a:t>風格</a:t>
            </a:r>
            <a:r>
              <a:rPr lang="en-US" altLang="zh-TW" dirty="0" smtClean="0"/>
              <a:t>', function () {</a:t>
            </a:r>
          </a:p>
          <a:p>
            <a:r>
              <a:rPr lang="en-US" altLang="zh-TW" dirty="0" smtClean="0"/>
              <a:t>            expect(</a:t>
            </a:r>
            <a:r>
              <a:rPr lang="en-US" altLang="zh-TW" dirty="0" err="1" smtClean="0"/>
              <a:t>syncfun</a:t>
            </a:r>
            <a:r>
              <a:rPr lang="en-US" altLang="zh-TW" dirty="0" smtClean="0"/>
              <a:t>()).</a:t>
            </a:r>
            <a:r>
              <a:rPr lang="en-US" altLang="zh-TW" dirty="0" err="1" smtClean="0"/>
              <a:t>to.equal</a:t>
            </a:r>
            <a:r>
              <a:rPr lang="en-US" altLang="zh-TW" dirty="0" smtClean="0"/>
              <a:t>(1);</a:t>
            </a:r>
          </a:p>
          <a:p>
            <a:r>
              <a:rPr lang="en-US" altLang="zh-TW" dirty="0" smtClean="0"/>
              <a:t>          })</a:t>
            </a:r>
          </a:p>
          <a:p>
            <a:r>
              <a:rPr lang="en-US" altLang="zh-TW" dirty="0" smtClean="0"/>
              <a:t>        });</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58</a:t>
            </a:fld>
            <a:endParaRPr lang="zh-TW" altLang="en-US"/>
          </a:p>
        </p:txBody>
      </p:sp>
    </p:spTree>
    <p:extLst>
      <p:ext uri="{BB962C8B-B14F-4D97-AF65-F5344CB8AC3E}">
        <p14:creationId xmlns:p14="http://schemas.microsoft.com/office/powerpoint/2010/main" val="4183309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 describe('Chai</a:t>
            </a:r>
            <a:r>
              <a:rPr lang="zh-TW" altLang="en-US" dirty="0" smtClean="0"/>
              <a:t>輔助無意義用字</a:t>
            </a:r>
            <a:r>
              <a:rPr lang="en-US" altLang="zh-TW" dirty="0" smtClean="0"/>
              <a:t>', function () {</a:t>
            </a:r>
          </a:p>
          <a:p>
            <a:r>
              <a:rPr lang="en-US" altLang="zh-TW" dirty="0" smtClean="0"/>
              <a:t>          </a:t>
            </a:r>
            <a:r>
              <a:rPr lang="en-US" altLang="zh-TW" dirty="0" err="1" smtClean="0"/>
              <a:t>var</a:t>
            </a:r>
            <a:r>
              <a:rPr lang="en-US" altLang="zh-TW" dirty="0" smtClean="0"/>
              <a:t> </a:t>
            </a:r>
            <a:r>
              <a:rPr lang="en-US" altLang="zh-TW" dirty="0" err="1" smtClean="0"/>
              <a:t>syncfun</a:t>
            </a:r>
            <a:r>
              <a:rPr lang="en-US" altLang="zh-TW" dirty="0" smtClean="0"/>
              <a:t> = function () {</a:t>
            </a:r>
          </a:p>
          <a:p>
            <a:r>
              <a:rPr lang="en-US" altLang="zh-TW" dirty="0" smtClean="0"/>
              <a:t>            return [1, 2, 3].</a:t>
            </a:r>
            <a:r>
              <a:rPr lang="en-US" altLang="zh-TW" dirty="0" err="1" smtClean="0"/>
              <a:t>indexOf</a:t>
            </a:r>
            <a:r>
              <a:rPr lang="en-US" altLang="zh-TW" dirty="0" smtClean="0"/>
              <a:t>(2);</a:t>
            </a:r>
          </a:p>
          <a:p>
            <a:r>
              <a:rPr lang="en-US" altLang="zh-TW" dirty="0" smtClean="0"/>
              <a:t>          }</a:t>
            </a:r>
          </a:p>
          <a:p>
            <a:r>
              <a:rPr lang="en-US" altLang="zh-TW" dirty="0" smtClean="0"/>
              <a:t>          it('</a:t>
            </a:r>
            <a:r>
              <a:rPr lang="zh-TW" altLang="en-US" dirty="0" smtClean="0"/>
              <a:t>加上其他許多的字眼</a:t>
            </a:r>
            <a:r>
              <a:rPr lang="en-US" altLang="zh-TW" dirty="0" smtClean="0"/>
              <a:t>', function () {</a:t>
            </a:r>
          </a:p>
          <a:p>
            <a:r>
              <a:rPr lang="en-US" altLang="zh-TW" dirty="0" smtClean="0"/>
              <a:t>            </a:t>
            </a:r>
            <a:r>
              <a:rPr lang="en-US" altLang="zh-TW" dirty="0" err="1" smtClean="0"/>
              <a:t>syncfun</a:t>
            </a:r>
            <a:r>
              <a:rPr lang="en-US" altLang="zh-TW" dirty="0" smtClean="0"/>
              <a:t>().</a:t>
            </a:r>
            <a:r>
              <a:rPr lang="en-US" altLang="zh-TW" dirty="0" err="1" smtClean="0"/>
              <a:t>should.to.be.that.which.and.equal</a:t>
            </a:r>
            <a:r>
              <a:rPr lang="en-US" altLang="zh-TW" dirty="0" smtClean="0"/>
              <a:t>(1);</a:t>
            </a:r>
          </a:p>
          <a:p>
            <a:r>
              <a:rPr lang="en-US" altLang="zh-TW" dirty="0" smtClean="0"/>
              <a:t>          })</a:t>
            </a:r>
          </a:p>
          <a:p>
            <a:r>
              <a:rPr lang="en-US" altLang="zh-TW" dirty="0" smtClean="0"/>
              <a:t>        }); </a:t>
            </a:r>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59</a:t>
            </a:fld>
            <a:endParaRPr lang="zh-TW" altLang="en-US"/>
          </a:p>
        </p:txBody>
      </p:sp>
    </p:spTree>
    <p:extLst>
      <p:ext uri="{BB962C8B-B14F-4D97-AF65-F5344CB8AC3E}">
        <p14:creationId xmlns:p14="http://schemas.microsoft.com/office/powerpoint/2010/main" val="3667737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 describe('Chai</a:t>
            </a:r>
            <a:r>
              <a:rPr lang="zh-TW" altLang="en-US" dirty="0" smtClean="0"/>
              <a:t>常用斷言</a:t>
            </a:r>
            <a:r>
              <a:rPr lang="en-US" altLang="zh-TW" dirty="0" smtClean="0"/>
              <a:t>', function () {</a:t>
            </a:r>
          </a:p>
          <a:p>
            <a:r>
              <a:rPr lang="en-US" altLang="zh-TW" dirty="0" smtClean="0"/>
              <a:t>          it('equal</a:t>
            </a:r>
            <a:r>
              <a:rPr lang="zh-TW" altLang="en-US" dirty="0" smtClean="0"/>
              <a:t>等於</a:t>
            </a:r>
            <a:r>
              <a:rPr lang="en-US" altLang="zh-TW" dirty="0" smtClean="0"/>
              <a:t>==', function () {</a:t>
            </a:r>
          </a:p>
          <a:p>
            <a:r>
              <a:rPr lang="en-US" altLang="zh-TW" dirty="0" smtClean="0"/>
              <a:t>            </a:t>
            </a:r>
            <a:r>
              <a:rPr lang="en-US" altLang="zh-TW" dirty="0" err="1" smtClean="0"/>
              <a:t>var</a:t>
            </a:r>
            <a:r>
              <a:rPr lang="en-US" altLang="zh-TW" dirty="0" smtClean="0"/>
              <a:t> actual = '5';</a:t>
            </a:r>
          </a:p>
          <a:p>
            <a:r>
              <a:rPr lang="en-US" altLang="zh-TW" dirty="0" smtClean="0"/>
              <a:t>            </a:t>
            </a:r>
            <a:r>
              <a:rPr lang="en-US" altLang="zh-TW" dirty="0" err="1" smtClean="0"/>
              <a:t>var</a:t>
            </a:r>
            <a:r>
              <a:rPr lang="en-US" altLang="zh-TW" dirty="0" smtClean="0"/>
              <a:t> expected = 5;</a:t>
            </a:r>
          </a:p>
          <a:p>
            <a:r>
              <a:rPr lang="en-US" altLang="zh-TW" dirty="0" smtClean="0"/>
              <a:t>            </a:t>
            </a:r>
            <a:r>
              <a:rPr lang="en-US" altLang="zh-TW" dirty="0" err="1" smtClean="0"/>
              <a:t>assert.equal</a:t>
            </a:r>
            <a:r>
              <a:rPr lang="en-US" altLang="zh-TW" dirty="0" smtClean="0"/>
              <a:t>(actual, expected, '</a:t>
            </a:r>
            <a:r>
              <a:rPr lang="zh-TW" altLang="en-US" dirty="0" smtClean="0"/>
              <a:t>不要求型別，所以文字</a:t>
            </a:r>
            <a:r>
              <a:rPr lang="en-US" altLang="zh-TW" dirty="0" smtClean="0"/>
              <a:t>5</a:t>
            </a:r>
            <a:r>
              <a:rPr lang="zh-TW" altLang="en-US" dirty="0" smtClean="0"/>
              <a:t>等於數字</a:t>
            </a:r>
            <a:r>
              <a:rPr lang="en-US" altLang="zh-TW" dirty="0" smtClean="0"/>
              <a:t>5');</a:t>
            </a:r>
          </a:p>
          <a:p>
            <a:r>
              <a:rPr lang="en-US" altLang="zh-TW" dirty="0" smtClean="0"/>
              <a:t>          })</a:t>
            </a:r>
          </a:p>
          <a:p>
            <a:r>
              <a:rPr lang="en-US" altLang="zh-TW" dirty="0" smtClean="0"/>
              <a:t>          it('</a:t>
            </a:r>
            <a:r>
              <a:rPr lang="en-US" altLang="zh-TW" dirty="0" err="1" smtClean="0"/>
              <a:t>strickEqual</a:t>
            </a:r>
            <a:r>
              <a:rPr lang="zh-TW" altLang="en-US" dirty="0" smtClean="0"/>
              <a:t>等於</a:t>
            </a:r>
            <a:r>
              <a:rPr lang="en-US" altLang="zh-TW" dirty="0" smtClean="0"/>
              <a:t>===', function () {</a:t>
            </a:r>
          </a:p>
          <a:p>
            <a:r>
              <a:rPr lang="en-US" altLang="zh-TW" dirty="0" smtClean="0"/>
              <a:t>            </a:t>
            </a:r>
            <a:r>
              <a:rPr lang="en-US" altLang="zh-TW" dirty="0" err="1" smtClean="0"/>
              <a:t>var</a:t>
            </a:r>
            <a:r>
              <a:rPr lang="en-US" altLang="zh-TW" dirty="0" smtClean="0"/>
              <a:t> actual = '5';</a:t>
            </a:r>
          </a:p>
          <a:p>
            <a:r>
              <a:rPr lang="en-US" altLang="zh-TW" dirty="0" smtClean="0"/>
              <a:t>            </a:t>
            </a:r>
            <a:r>
              <a:rPr lang="en-US" altLang="zh-TW" dirty="0" err="1" smtClean="0"/>
              <a:t>var</a:t>
            </a:r>
            <a:r>
              <a:rPr lang="en-US" altLang="zh-TW" dirty="0" smtClean="0"/>
              <a:t> expected = 5;</a:t>
            </a:r>
          </a:p>
          <a:p>
            <a:r>
              <a:rPr lang="en-US" altLang="zh-TW" dirty="0" smtClean="0"/>
              <a:t>            </a:t>
            </a:r>
            <a:r>
              <a:rPr lang="en-US" altLang="zh-TW" dirty="0" err="1" smtClean="0"/>
              <a:t>assert.notStrictEqual</a:t>
            </a:r>
            <a:r>
              <a:rPr lang="en-US" altLang="zh-TW" dirty="0" smtClean="0"/>
              <a:t>(actual, expected, '</a:t>
            </a:r>
            <a:r>
              <a:rPr lang="zh-TW" altLang="en-US" dirty="0" smtClean="0"/>
              <a:t>要求型別，所以文字</a:t>
            </a:r>
            <a:r>
              <a:rPr lang="en-US" altLang="zh-TW" dirty="0" smtClean="0"/>
              <a:t>5</a:t>
            </a:r>
            <a:r>
              <a:rPr lang="zh-TW" altLang="en-US" dirty="0" smtClean="0"/>
              <a:t>不等於數字</a:t>
            </a:r>
            <a:r>
              <a:rPr lang="en-US" altLang="zh-TW" dirty="0" smtClean="0"/>
              <a:t>5');</a:t>
            </a:r>
          </a:p>
          <a:p>
            <a:r>
              <a:rPr lang="en-US" altLang="zh-TW" dirty="0" smtClean="0"/>
              <a:t>          })</a:t>
            </a:r>
          </a:p>
          <a:p>
            <a:r>
              <a:rPr lang="en-US" altLang="zh-TW" dirty="0" smtClean="0"/>
              <a:t>          it('</a:t>
            </a:r>
            <a:r>
              <a:rPr lang="en-US" altLang="zh-TW" dirty="0" err="1" smtClean="0"/>
              <a:t>deepEqual</a:t>
            </a:r>
            <a:r>
              <a:rPr lang="en-US" altLang="zh-TW" dirty="0" smtClean="0"/>
              <a:t>', function () {</a:t>
            </a:r>
          </a:p>
          <a:p>
            <a:r>
              <a:rPr lang="en-US" altLang="zh-TW" dirty="0" smtClean="0"/>
              <a:t>            </a:t>
            </a:r>
            <a:r>
              <a:rPr lang="en-US" altLang="zh-TW" dirty="0" err="1" smtClean="0"/>
              <a:t>var</a:t>
            </a:r>
            <a:r>
              <a:rPr lang="en-US" altLang="zh-TW" dirty="0" smtClean="0"/>
              <a:t> actual = { x: 1, y: { deep: 2 } };</a:t>
            </a:r>
          </a:p>
          <a:p>
            <a:r>
              <a:rPr lang="en-US" altLang="zh-TW" dirty="0" smtClean="0"/>
              <a:t>            </a:t>
            </a:r>
            <a:r>
              <a:rPr lang="en-US" altLang="zh-TW" dirty="0" err="1" smtClean="0"/>
              <a:t>var</a:t>
            </a:r>
            <a:r>
              <a:rPr lang="en-US" altLang="zh-TW" dirty="0" smtClean="0"/>
              <a:t> expected = { x: 1, y: { deep: 2 } };</a:t>
            </a:r>
          </a:p>
          <a:p>
            <a:r>
              <a:rPr lang="en-US" altLang="zh-TW" dirty="0" smtClean="0"/>
              <a:t>            </a:t>
            </a:r>
            <a:r>
              <a:rPr lang="en-US" altLang="zh-TW" dirty="0" err="1" smtClean="0"/>
              <a:t>assert.notStrictEqual</a:t>
            </a:r>
            <a:r>
              <a:rPr lang="en-US" altLang="zh-TW" dirty="0" smtClean="0"/>
              <a:t>(actual, expected, '</a:t>
            </a:r>
            <a:r>
              <a:rPr lang="zh-TW" altLang="en-US" dirty="0" smtClean="0"/>
              <a:t>對物件來說，變數存放的是參考，所以這個案例不會相等</a:t>
            </a:r>
            <a:r>
              <a:rPr lang="en-US" altLang="zh-TW" dirty="0" smtClean="0"/>
              <a:t>');</a:t>
            </a:r>
          </a:p>
          <a:p>
            <a:r>
              <a:rPr lang="en-US" altLang="zh-TW" dirty="0" smtClean="0"/>
              <a:t>            </a:t>
            </a:r>
            <a:r>
              <a:rPr lang="en-US" altLang="zh-TW" dirty="0" err="1" smtClean="0"/>
              <a:t>assert.deepEqual</a:t>
            </a:r>
            <a:r>
              <a:rPr lang="en-US" altLang="zh-TW" dirty="0" smtClean="0"/>
              <a:t>(actual, expected, '</a:t>
            </a:r>
            <a:r>
              <a:rPr lang="zh-TW" altLang="en-US" dirty="0" smtClean="0"/>
              <a:t>而</a:t>
            </a:r>
            <a:r>
              <a:rPr lang="en-US" altLang="zh-TW" dirty="0" err="1" smtClean="0"/>
              <a:t>deepEqual</a:t>
            </a:r>
            <a:r>
              <a:rPr lang="zh-TW" altLang="en-US" dirty="0" smtClean="0"/>
              <a:t>會遞迴的去比較內部的值</a:t>
            </a:r>
            <a:r>
              <a:rPr lang="en-US" altLang="zh-TW" dirty="0" smtClean="0"/>
              <a:t>');</a:t>
            </a:r>
          </a:p>
          <a:p>
            <a:r>
              <a:rPr lang="en-US" altLang="zh-TW" dirty="0" smtClean="0"/>
              <a:t>          })</a:t>
            </a:r>
          </a:p>
          <a:p>
            <a:r>
              <a:rPr lang="en-US" altLang="zh-TW" dirty="0" smtClean="0"/>
              <a:t>          it('undefined </a:t>
            </a:r>
            <a:r>
              <a:rPr lang="zh-TW" altLang="en-US" dirty="0" smtClean="0"/>
              <a:t>這一個類型的並不能透過</a:t>
            </a:r>
            <a:r>
              <a:rPr lang="en-US" altLang="zh-TW" dirty="0" smtClean="0"/>
              <a:t>equal</a:t>
            </a:r>
            <a:r>
              <a:rPr lang="zh-TW" altLang="en-US" dirty="0" smtClean="0"/>
              <a:t>直接比對</a:t>
            </a:r>
            <a:r>
              <a:rPr lang="en-US" altLang="zh-TW" dirty="0" smtClean="0"/>
              <a:t>', function () {</a:t>
            </a:r>
          </a:p>
          <a:p>
            <a:r>
              <a:rPr lang="en-US" altLang="zh-TW" dirty="0" smtClean="0"/>
              <a:t>            </a:t>
            </a:r>
            <a:r>
              <a:rPr lang="en-US" altLang="zh-TW" dirty="0" err="1" smtClean="0"/>
              <a:t>var</a:t>
            </a:r>
            <a:r>
              <a:rPr lang="en-US" altLang="zh-TW" dirty="0" smtClean="0"/>
              <a:t> actual;</a:t>
            </a:r>
          </a:p>
          <a:p>
            <a:r>
              <a:rPr lang="en-US" altLang="zh-TW" dirty="0" smtClean="0"/>
              <a:t>            </a:t>
            </a:r>
            <a:r>
              <a:rPr lang="en-US" altLang="zh-TW" dirty="0" err="1" smtClean="0"/>
              <a:t>var</a:t>
            </a:r>
            <a:r>
              <a:rPr lang="en-US" altLang="zh-TW" dirty="0" smtClean="0"/>
              <a:t> expected = 'undefined'</a:t>
            </a:r>
          </a:p>
          <a:p>
            <a:r>
              <a:rPr lang="en-US" altLang="zh-TW" dirty="0" smtClean="0"/>
              <a:t>            </a:t>
            </a:r>
            <a:r>
              <a:rPr lang="en-US" altLang="zh-TW" dirty="0" err="1" smtClean="0"/>
              <a:t>assert.equal</a:t>
            </a:r>
            <a:r>
              <a:rPr lang="en-US" altLang="zh-TW" dirty="0" smtClean="0"/>
              <a:t>(actual, expected, '</a:t>
            </a:r>
            <a:r>
              <a:rPr lang="zh-TW" altLang="en-US" dirty="0" smtClean="0"/>
              <a:t>直接顯示錯誤</a:t>
            </a:r>
            <a:r>
              <a:rPr lang="en-US" altLang="zh-TW" dirty="0" smtClean="0"/>
              <a:t>');</a:t>
            </a:r>
          </a:p>
          <a:p>
            <a:r>
              <a:rPr lang="en-US" altLang="zh-TW" dirty="0" smtClean="0"/>
              <a:t>          })</a:t>
            </a:r>
          </a:p>
          <a:p>
            <a:r>
              <a:rPr lang="en-US" altLang="zh-TW" dirty="0" smtClean="0"/>
              <a:t>          it('</a:t>
            </a:r>
            <a:r>
              <a:rPr lang="zh-TW" altLang="en-US" dirty="0" smtClean="0"/>
              <a:t>而要使用</a:t>
            </a:r>
            <a:r>
              <a:rPr lang="en-US" altLang="zh-TW" dirty="0" err="1" smtClean="0"/>
              <a:t>typeOf</a:t>
            </a:r>
            <a:r>
              <a:rPr lang="en-US" altLang="zh-TW" dirty="0" smtClean="0"/>
              <a:t>(value, name, [message])', function () {</a:t>
            </a:r>
          </a:p>
          <a:p>
            <a:r>
              <a:rPr lang="en-US" altLang="zh-TW" dirty="0" smtClean="0"/>
              <a:t>            </a:t>
            </a:r>
            <a:r>
              <a:rPr lang="en-US" altLang="zh-TW" dirty="0" err="1" smtClean="0"/>
              <a:t>var</a:t>
            </a:r>
            <a:r>
              <a:rPr lang="en-US" altLang="zh-TW" dirty="0" smtClean="0"/>
              <a:t> actual;</a:t>
            </a:r>
          </a:p>
          <a:p>
            <a:r>
              <a:rPr lang="en-US" altLang="zh-TW" dirty="0" smtClean="0"/>
              <a:t>            </a:t>
            </a:r>
            <a:r>
              <a:rPr lang="en-US" altLang="zh-TW" dirty="0" err="1" smtClean="0"/>
              <a:t>var</a:t>
            </a:r>
            <a:r>
              <a:rPr lang="en-US" altLang="zh-TW" dirty="0" smtClean="0"/>
              <a:t> expected = 'undefined'</a:t>
            </a:r>
          </a:p>
          <a:p>
            <a:r>
              <a:rPr lang="en-US" altLang="zh-TW" dirty="0" smtClean="0"/>
              <a:t>            </a:t>
            </a:r>
            <a:r>
              <a:rPr lang="en-US" altLang="zh-TW" dirty="0" err="1" smtClean="0"/>
              <a:t>assert.typeOf</a:t>
            </a:r>
            <a:r>
              <a:rPr lang="en-US" altLang="zh-TW" dirty="0" smtClean="0"/>
              <a:t>(actual, expected, '</a:t>
            </a:r>
            <a:r>
              <a:rPr lang="zh-TW" altLang="en-US" dirty="0" smtClean="0"/>
              <a:t>這樣才會比對正常</a:t>
            </a:r>
            <a:r>
              <a:rPr lang="en-US" altLang="zh-TW" dirty="0" smtClean="0"/>
              <a:t>');</a:t>
            </a:r>
          </a:p>
          <a:p>
            <a:r>
              <a:rPr lang="en-US" altLang="zh-TW" dirty="0" smtClean="0"/>
              <a:t>          })</a:t>
            </a:r>
          </a:p>
          <a:p>
            <a:r>
              <a:rPr lang="en-US" altLang="zh-TW" dirty="0" smtClean="0"/>
              <a:t>          it('</a:t>
            </a:r>
            <a:r>
              <a:rPr lang="zh-TW" altLang="en-US" dirty="0" smtClean="0"/>
              <a:t>例外需要特別進行測試案例的設計</a:t>
            </a:r>
            <a:r>
              <a:rPr lang="en-US" altLang="zh-TW" dirty="0" smtClean="0"/>
              <a:t>', function () {</a:t>
            </a:r>
          </a:p>
          <a:p>
            <a:r>
              <a:rPr lang="en-US" altLang="zh-TW" dirty="0" smtClean="0"/>
              <a:t>            </a:t>
            </a:r>
            <a:r>
              <a:rPr lang="en-US" altLang="zh-TW" dirty="0" err="1" smtClean="0"/>
              <a:t>var</a:t>
            </a:r>
            <a:r>
              <a:rPr lang="en-US" altLang="zh-TW" dirty="0" smtClean="0"/>
              <a:t> actual;</a:t>
            </a:r>
          </a:p>
          <a:p>
            <a:r>
              <a:rPr lang="en-US" altLang="zh-TW" dirty="0" smtClean="0"/>
              <a:t>            </a:t>
            </a:r>
            <a:r>
              <a:rPr lang="en-US" altLang="zh-TW" dirty="0" err="1" smtClean="0"/>
              <a:t>var</a:t>
            </a:r>
            <a:r>
              <a:rPr lang="en-US" altLang="zh-TW" dirty="0" smtClean="0"/>
              <a:t> expected = 'undefined'</a:t>
            </a:r>
          </a:p>
          <a:p>
            <a:r>
              <a:rPr lang="en-US" altLang="zh-TW" dirty="0" smtClean="0"/>
              <a:t>            </a:t>
            </a:r>
            <a:r>
              <a:rPr lang="en-US" altLang="zh-TW" dirty="0" err="1" smtClean="0"/>
              <a:t>assert.equal</a:t>
            </a:r>
            <a:r>
              <a:rPr lang="en-US" altLang="zh-TW" dirty="0" smtClean="0"/>
              <a:t>(actual, expected, '</a:t>
            </a:r>
            <a:r>
              <a:rPr lang="zh-TW" altLang="en-US" dirty="0" smtClean="0"/>
              <a:t>直接顯示錯誤</a:t>
            </a:r>
            <a:r>
              <a:rPr lang="en-US" altLang="zh-TW" dirty="0" smtClean="0"/>
              <a:t>');</a:t>
            </a:r>
          </a:p>
          <a:p>
            <a:r>
              <a:rPr lang="en-US" altLang="zh-TW" dirty="0" smtClean="0"/>
              <a:t>          })</a:t>
            </a:r>
          </a:p>
          <a:p>
            <a:r>
              <a:rPr lang="en-US" altLang="zh-TW" dirty="0" smtClean="0"/>
              <a:t>          it('</a:t>
            </a:r>
            <a:r>
              <a:rPr lang="zh-TW" altLang="en-US" dirty="0" smtClean="0"/>
              <a:t>例外需要特別進行測試案例的設計，要使用</a:t>
            </a:r>
            <a:r>
              <a:rPr lang="en-US" altLang="zh-TW" dirty="0" smtClean="0"/>
              <a:t>throw(function, [constructor/string/</a:t>
            </a:r>
            <a:r>
              <a:rPr lang="en-US" altLang="zh-TW" dirty="0" err="1" smtClean="0"/>
              <a:t>regexp</a:t>
            </a:r>
            <a:r>
              <a:rPr lang="en-US" altLang="zh-TW" dirty="0" smtClean="0"/>
              <a:t>], [string/</a:t>
            </a:r>
            <a:r>
              <a:rPr lang="en-US" altLang="zh-TW" dirty="0" err="1" smtClean="0"/>
              <a:t>regexp</a:t>
            </a:r>
            <a:r>
              <a:rPr lang="en-US" altLang="zh-TW" dirty="0" smtClean="0"/>
              <a:t>], [message])', function () {</a:t>
            </a:r>
          </a:p>
          <a:p>
            <a:r>
              <a:rPr lang="en-US" altLang="zh-TW" dirty="0" smtClean="0"/>
              <a:t>            </a:t>
            </a:r>
            <a:r>
              <a:rPr lang="en-US" altLang="zh-TW" dirty="0" err="1" smtClean="0"/>
              <a:t>var</a:t>
            </a:r>
            <a:r>
              <a:rPr lang="en-US" altLang="zh-TW" dirty="0" smtClean="0"/>
              <a:t> </a:t>
            </a:r>
            <a:r>
              <a:rPr lang="en-US" altLang="zh-TW" dirty="0" err="1" smtClean="0"/>
              <a:t>controlledFunction</a:t>
            </a:r>
            <a:r>
              <a:rPr lang="en-US" altLang="zh-TW" dirty="0" smtClean="0"/>
              <a:t> = function (name) {</a:t>
            </a:r>
          </a:p>
          <a:p>
            <a:r>
              <a:rPr lang="en-US" altLang="zh-TW" dirty="0" smtClean="0"/>
              <a:t>              throw new </a:t>
            </a:r>
            <a:r>
              <a:rPr lang="en-US" altLang="zh-TW" dirty="0" err="1" smtClean="0"/>
              <a:t>ReferenceError</a:t>
            </a:r>
            <a:r>
              <a:rPr lang="en-US" altLang="zh-TW" dirty="0" smtClean="0"/>
              <a:t>(</a:t>
            </a:r>
            <a:r>
              <a:rPr lang="en-US" altLang="zh-TW" dirty="0" err="1" smtClean="0"/>
              <a:t>name+'Oops</a:t>
            </a:r>
            <a:r>
              <a:rPr lang="en-US" altLang="zh-TW" dirty="0" smtClean="0"/>
              <a:t>.');</a:t>
            </a:r>
          </a:p>
          <a:p>
            <a:r>
              <a:rPr lang="en-US" altLang="zh-TW" dirty="0" smtClean="0"/>
              <a:t>            }</a:t>
            </a:r>
          </a:p>
          <a:p>
            <a:r>
              <a:rPr lang="en-US" altLang="zh-TW" dirty="0" smtClean="0"/>
              <a:t>            expect(</a:t>
            </a:r>
            <a:r>
              <a:rPr lang="en-US" altLang="zh-TW" dirty="0" err="1" smtClean="0"/>
              <a:t>controlledFunction.bind</a:t>
            </a:r>
            <a:r>
              <a:rPr lang="en-US" altLang="zh-TW" dirty="0" smtClean="0"/>
              <a:t>(name, 'Alex')).</a:t>
            </a:r>
            <a:r>
              <a:rPr lang="en-US" altLang="zh-TW" dirty="0" err="1" smtClean="0"/>
              <a:t>to.throw</a:t>
            </a:r>
            <a:r>
              <a:rPr lang="en-US" altLang="zh-TW" dirty="0" smtClean="0"/>
              <a:t>(</a:t>
            </a:r>
            <a:r>
              <a:rPr lang="en-US" altLang="zh-TW" dirty="0" err="1" smtClean="0"/>
              <a:t>ReferenceError</a:t>
            </a:r>
            <a:r>
              <a:rPr lang="en-US" altLang="zh-TW" dirty="0" smtClean="0"/>
              <a:t>,'Oops.','</a:t>
            </a:r>
            <a:r>
              <a:rPr lang="zh-TW" altLang="en-US" dirty="0" smtClean="0"/>
              <a:t>這樣子才會比對正常</a:t>
            </a:r>
            <a:r>
              <a:rPr lang="en-US" altLang="zh-TW" dirty="0" smtClean="0"/>
              <a:t>');</a:t>
            </a:r>
          </a:p>
          <a:p>
            <a:r>
              <a:rPr lang="en-US" altLang="zh-TW" dirty="0" smtClean="0"/>
              <a:t>            </a:t>
            </a:r>
            <a:r>
              <a:rPr lang="en-US" altLang="zh-TW" dirty="0" err="1" smtClean="0"/>
              <a:t>assert.throw</a:t>
            </a:r>
            <a:r>
              <a:rPr lang="en-US" altLang="zh-TW" dirty="0" smtClean="0"/>
              <a:t>(</a:t>
            </a:r>
            <a:r>
              <a:rPr lang="en-US" altLang="zh-TW" dirty="0" err="1" smtClean="0"/>
              <a:t>controlledFunction.bind</a:t>
            </a:r>
            <a:r>
              <a:rPr lang="en-US" altLang="zh-TW" dirty="0" smtClean="0"/>
              <a:t>(name, 'Alex'),</a:t>
            </a:r>
            <a:r>
              <a:rPr lang="en-US" altLang="zh-TW" dirty="0" err="1" smtClean="0"/>
              <a:t>ReferenceError</a:t>
            </a:r>
            <a:r>
              <a:rPr lang="en-US" altLang="zh-TW" dirty="0" smtClean="0"/>
              <a:t>,'Oops.','</a:t>
            </a:r>
            <a:r>
              <a:rPr lang="zh-TW" altLang="en-US" dirty="0" smtClean="0"/>
              <a:t>這樣子才會比對正常</a:t>
            </a:r>
            <a:r>
              <a:rPr lang="en-US" altLang="zh-TW" dirty="0" smtClean="0"/>
              <a:t>');</a:t>
            </a:r>
          </a:p>
          <a:p>
            <a:r>
              <a:rPr lang="en-US" altLang="zh-TW" dirty="0" smtClean="0"/>
              <a:t>          })</a:t>
            </a:r>
          </a:p>
          <a:p>
            <a:r>
              <a:rPr lang="en-US" altLang="zh-TW" dirty="0" smtClean="0"/>
              <a:t>        });</a:t>
            </a:r>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60</a:t>
            </a:fld>
            <a:endParaRPr lang="zh-TW" altLang="en-US"/>
          </a:p>
        </p:txBody>
      </p:sp>
    </p:spTree>
    <p:extLst>
      <p:ext uri="{BB962C8B-B14F-4D97-AF65-F5344CB8AC3E}">
        <p14:creationId xmlns:p14="http://schemas.microsoft.com/office/powerpoint/2010/main" val="31703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'use strict'</a:t>
            </a:r>
          </a:p>
          <a:p>
            <a:endParaRPr lang="en-US" altLang="zh-TW" dirty="0" smtClean="0"/>
          </a:p>
          <a:p>
            <a:r>
              <a:rPr lang="en-US" altLang="zh-TW" dirty="0" smtClean="0"/>
              <a:t>for (</a:t>
            </a:r>
            <a:r>
              <a:rPr lang="en-US" altLang="zh-TW" dirty="0" err="1" smtClean="0"/>
              <a:t>var</a:t>
            </a:r>
            <a:r>
              <a:rPr lang="en-US" altLang="zh-TW" dirty="0" smtClean="0"/>
              <a:t> index = 1; index &lt;= 3; index++) {</a:t>
            </a:r>
          </a:p>
          <a:p>
            <a:r>
              <a:rPr lang="en-US" altLang="zh-TW" dirty="0" smtClean="0"/>
              <a:t>	console.log('synchronous');</a:t>
            </a:r>
          </a:p>
          <a:p>
            <a:r>
              <a:rPr lang="en-US" altLang="zh-TW" dirty="0" smtClean="0"/>
              <a:t>	console.log(index);</a:t>
            </a:r>
          </a:p>
          <a:p>
            <a:r>
              <a:rPr lang="en-US" altLang="zh-TW" dirty="0" smtClean="0"/>
              <a:t>}</a:t>
            </a:r>
          </a:p>
          <a:p>
            <a:endParaRPr lang="en-US" altLang="zh-TW" dirty="0" smtClean="0"/>
          </a:p>
          <a:p>
            <a:r>
              <a:rPr lang="en-US" altLang="zh-TW" dirty="0" smtClean="0"/>
              <a:t>for (</a:t>
            </a:r>
            <a:r>
              <a:rPr lang="en-US" altLang="zh-TW" dirty="0" err="1" smtClean="0"/>
              <a:t>var</a:t>
            </a:r>
            <a:r>
              <a:rPr lang="en-US" altLang="zh-TW" dirty="0" smtClean="0"/>
              <a:t> index = 1; index &lt;= 3; index++) {</a:t>
            </a:r>
          </a:p>
          <a:p>
            <a:r>
              <a:rPr lang="en-US" altLang="zh-TW" dirty="0" smtClean="0"/>
              <a:t>	console.log('Asynchronous');</a:t>
            </a:r>
          </a:p>
          <a:p>
            <a:r>
              <a:rPr lang="en-US" altLang="zh-TW" dirty="0" smtClean="0"/>
              <a:t>    </a:t>
            </a:r>
            <a:r>
              <a:rPr lang="en-US" altLang="zh-TW" dirty="0" err="1" smtClean="0"/>
              <a:t>setTimeout</a:t>
            </a:r>
            <a:r>
              <a:rPr lang="en-US" altLang="zh-TW" dirty="0" smtClean="0"/>
              <a:t>(function () { console.log(index) }, 0);</a:t>
            </a:r>
          </a:p>
          <a:p>
            <a:r>
              <a:rPr lang="en-US" altLang="zh-TW" dirty="0" smtClean="0"/>
              <a:t>}</a:t>
            </a:r>
          </a:p>
          <a:p>
            <a:endParaRPr lang="en-US" altLang="zh-TW" dirty="0" smtClean="0"/>
          </a:p>
          <a:p>
            <a:r>
              <a:rPr lang="en-US" altLang="zh-TW" dirty="0" smtClean="0"/>
              <a:t>function </a:t>
            </a:r>
            <a:r>
              <a:rPr lang="en-US" altLang="zh-TW" dirty="0" err="1" smtClean="0"/>
              <a:t>asyncLongTimeFunction</a:t>
            </a:r>
            <a:r>
              <a:rPr lang="en-US" altLang="zh-TW" dirty="0" smtClean="0"/>
              <a:t>(parameters, callback) {</a:t>
            </a:r>
          </a:p>
          <a:p>
            <a:r>
              <a:rPr lang="en-US" altLang="zh-TW" dirty="0" smtClean="0"/>
              <a:t>	</a:t>
            </a:r>
            <a:r>
              <a:rPr lang="en-US" altLang="zh-TW" dirty="0" err="1" smtClean="0"/>
              <a:t>setTimeout</a:t>
            </a:r>
            <a:r>
              <a:rPr lang="en-US" altLang="zh-TW" dirty="0" smtClean="0"/>
              <a:t>(function () {</a:t>
            </a:r>
          </a:p>
          <a:p>
            <a:r>
              <a:rPr lang="en-US" altLang="zh-TW" dirty="0" smtClean="0"/>
              <a:t>		// do 1 		</a:t>
            </a:r>
          </a:p>
          <a:p>
            <a:r>
              <a:rPr lang="en-US" altLang="zh-TW" dirty="0" smtClean="0"/>
              <a:t>		// do 2		</a:t>
            </a:r>
          </a:p>
          <a:p>
            <a:r>
              <a:rPr lang="en-US" altLang="zh-TW" dirty="0" smtClean="0"/>
              <a:t>		// do more</a:t>
            </a:r>
          </a:p>
          <a:p>
            <a:r>
              <a:rPr lang="en-US" altLang="zh-TW" dirty="0" smtClean="0"/>
              <a:t>		callback(parameters);</a:t>
            </a:r>
          </a:p>
          <a:p>
            <a:r>
              <a:rPr lang="en-US" altLang="zh-TW" dirty="0" smtClean="0"/>
              <a:t>	}, 2000)</a:t>
            </a:r>
          </a:p>
          <a:p>
            <a:r>
              <a:rPr lang="en-US" altLang="zh-TW" dirty="0" smtClean="0"/>
              <a:t>};</a:t>
            </a:r>
          </a:p>
          <a:p>
            <a:endParaRPr lang="en-US" altLang="zh-TW" dirty="0" smtClean="0"/>
          </a:p>
          <a:p>
            <a:r>
              <a:rPr lang="en-US" altLang="zh-TW" dirty="0" err="1" smtClean="0"/>
              <a:t>var</a:t>
            </a:r>
            <a:r>
              <a:rPr lang="en-US" altLang="zh-TW" dirty="0" smtClean="0"/>
              <a:t> </a:t>
            </a:r>
            <a:r>
              <a:rPr lang="en-US" altLang="zh-TW" dirty="0" err="1" smtClean="0"/>
              <a:t>printStatus</a:t>
            </a:r>
            <a:r>
              <a:rPr lang="en-US" altLang="zh-TW" dirty="0" smtClean="0"/>
              <a:t> = function (status) {</a:t>
            </a:r>
          </a:p>
          <a:p>
            <a:r>
              <a:rPr lang="en-US" altLang="zh-TW" dirty="0" smtClean="0"/>
              <a:t>	console.log(status);</a:t>
            </a:r>
          </a:p>
          <a:p>
            <a:r>
              <a:rPr lang="en-US" altLang="zh-TW" dirty="0" smtClean="0"/>
              <a:t>}</a:t>
            </a:r>
          </a:p>
          <a:p>
            <a:endParaRPr lang="en-US" altLang="zh-TW" dirty="0" smtClean="0"/>
          </a:p>
          <a:p>
            <a:r>
              <a:rPr lang="en-US" altLang="zh-TW" dirty="0" err="1" smtClean="0"/>
              <a:t>var</a:t>
            </a:r>
            <a:r>
              <a:rPr lang="en-US" altLang="zh-TW" dirty="0" smtClean="0"/>
              <a:t> </a:t>
            </a:r>
            <a:r>
              <a:rPr lang="en-US" altLang="zh-TW" dirty="0" err="1" smtClean="0"/>
              <a:t>statusArr</a:t>
            </a:r>
            <a:r>
              <a:rPr lang="en-US" altLang="zh-TW" dirty="0" smtClean="0"/>
              <a:t> = ['</a:t>
            </a:r>
            <a:r>
              <a:rPr lang="zh-TW" altLang="en-US" dirty="0" smtClean="0"/>
              <a:t>初始化</a:t>
            </a:r>
            <a:r>
              <a:rPr lang="en-US" altLang="zh-TW" dirty="0" smtClean="0"/>
              <a:t>', '</a:t>
            </a:r>
            <a:r>
              <a:rPr lang="zh-TW" altLang="en-US" dirty="0" smtClean="0"/>
              <a:t>動作中</a:t>
            </a:r>
            <a:r>
              <a:rPr lang="en-US" altLang="zh-TW" dirty="0" smtClean="0"/>
              <a:t>', '</a:t>
            </a:r>
            <a:r>
              <a:rPr lang="zh-TW" altLang="en-US" dirty="0" smtClean="0"/>
              <a:t>完成</a:t>
            </a:r>
            <a:r>
              <a:rPr lang="en-US" altLang="zh-TW" dirty="0" smtClean="0"/>
              <a:t>'];</a:t>
            </a:r>
          </a:p>
          <a:p>
            <a:endParaRPr lang="en-US" altLang="zh-TW" dirty="0" smtClean="0"/>
          </a:p>
          <a:p>
            <a:r>
              <a:rPr lang="en-US" altLang="zh-TW" dirty="0" smtClean="0"/>
              <a:t>for(</a:t>
            </a:r>
            <a:r>
              <a:rPr lang="en-US" altLang="zh-TW" dirty="0" err="1" smtClean="0"/>
              <a:t>var</a:t>
            </a:r>
            <a:r>
              <a:rPr lang="en-US" altLang="zh-TW" dirty="0" smtClean="0"/>
              <a:t> key in </a:t>
            </a:r>
            <a:r>
              <a:rPr lang="en-US" altLang="zh-TW" dirty="0" err="1" smtClean="0"/>
              <a:t>statusArr</a:t>
            </a:r>
            <a:r>
              <a:rPr lang="en-US" altLang="zh-TW" dirty="0" smtClean="0"/>
              <a:t>){ </a:t>
            </a:r>
          </a:p>
          <a:p>
            <a:r>
              <a:rPr lang="en-US" altLang="zh-TW" dirty="0" smtClean="0"/>
              <a:t>    </a:t>
            </a:r>
            <a:r>
              <a:rPr lang="en-US" altLang="zh-TW" dirty="0" err="1" smtClean="0"/>
              <a:t>asyncLongTimeFunction</a:t>
            </a:r>
            <a:r>
              <a:rPr lang="en-US" altLang="zh-TW" dirty="0" smtClean="0"/>
              <a:t>(</a:t>
            </a:r>
            <a:r>
              <a:rPr lang="en-US" altLang="zh-TW" dirty="0" err="1" smtClean="0"/>
              <a:t>statusArr</a:t>
            </a:r>
            <a:r>
              <a:rPr lang="en-US" altLang="zh-TW" dirty="0" smtClean="0"/>
              <a:t>[key], </a:t>
            </a:r>
            <a:r>
              <a:rPr lang="en-US" altLang="zh-TW" dirty="0" err="1" smtClean="0"/>
              <a:t>printStatus</a:t>
            </a:r>
            <a:r>
              <a:rPr lang="en-US" altLang="zh-TW" dirty="0" smtClean="0"/>
              <a:t>); </a:t>
            </a:r>
          </a:p>
          <a:p>
            <a:r>
              <a:rPr lang="en-US" altLang="zh-TW" dirty="0" smtClean="0"/>
              <a:t>}</a:t>
            </a:r>
          </a:p>
          <a:p>
            <a:endParaRPr lang="en-US" altLang="zh-TW" dirty="0" smtClean="0"/>
          </a:p>
          <a:p>
            <a:r>
              <a:rPr lang="en-US" altLang="zh-TW" dirty="0" smtClean="0"/>
              <a:t>	</a:t>
            </a:r>
          </a:p>
          <a:p>
            <a:endParaRPr lang="en-US" altLang="zh-TW" b="1" dirty="0" smtClean="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8</a:t>
            </a:fld>
            <a:endParaRPr lang="zh-TW" altLang="en-US"/>
          </a:p>
        </p:txBody>
      </p:sp>
    </p:spTree>
    <p:extLst>
      <p:ext uri="{BB962C8B-B14F-4D97-AF65-F5344CB8AC3E}">
        <p14:creationId xmlns:p14="http://schemas.microsoft.com/office/powerpoint/2010/main" val="4079949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9</a:t>
            </a:fld>
            <a:endParaRPr lang="zh-TW" altLang="en-US"/>
          </a:p>
        </p:txBody>
      </p:sp>
    </p:spTree>
    <p:extLst>
      <p:ext uri="{BB962C8B-B14F-4D97-AF65-F5344CB8AC3E}">
        <p14:creationId xmlns:p14="http://schemas.microsoft.com/office/powerpoint/2010/main" val="2000120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G</a:t>
            </a:r>
            <a:r>
              <a:rPr lang="zh-TW" altLang="en-US" dirty="0" smtClean="0"/>
              <a:t>代表全玉</a:t>
            </a:r>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10</a:t>
            </a:fld>
            <a:endParaRPr lang="zh-TW" altLang="en-US"/>
          </a:p>
        </p:txBody>
      </p:sp>
    </p:spTree>
    <p:extLst>
      <p:ext uri="{BB962C8B-B14F-4D97-AF65-F5344CB8AC3E}">
        <p14:creationId xmlns:p14="http://schemas.microsoft.com/office/powerpoint/2010/main" val="2172399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11</a:t>
            </a:fld>
            <a:endParaRPr lang="zh-TW" altLang="en-US"/>
          </a:p>
        </p:txBody>
      </p:sp>
    </p:spTree>
    <p:extLst>
      <p:ext uri="{BB962C8B-B14F-4D97-AF65-F5344CB8AC3E}">
        <p14:creationId xmlns:p14="http://schemas.microsoft.com/office/powerpoint/2010/main" val="4083689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npm</a:t>
            </a:r>
            <a:r>
              <a:rPr lang="en-US" altLang="zh-TW" dirty="0" smtClean="0"/>
              <a:t> </a:t>
            </a:r>
            <a:r>
              <a:rPr lang="en-US" altLang="zh-TW" dirty="0" err="1" smtClean="0"/>
              <a:t>init</a:t>
            </a:r>
            <a:endParaRPr lang="en-US" altLang="zh-TW" dirty="0" smtClean="0"/>
          </a:p>
          <a:p>
            <a:r>
              <a:rPr lang="en-US" altLang="zh-TW" dirty="0" err="1" smtClean="0"/>
              <a:t>npm</a:t>
            </a:r>
            <a:r>
              <a:rPr lang="en-US" altLang="zh-TW" dirty="0" smtClean="0"/>
              <a:t> install bower-g</a:t>
            </a:r>
          </a:p>
          <a:p>
            <a:r>
              <a:rPr lang="en-US" altLang="zh-TW" dirty="0" err="1" smtClean="0"/>
              <a:t>npm</a:t>
            </a:r>
            <a:r>
              <a:rPr lang="en-US" altLang="zh-TW" dirty="0" smtClean="0"/>
              <a:t> install</a:t>
            </a:r>
          </a:p>
          <a:p>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12</a:t>
            </a:fld>
            <a:endParaRPr lang="zh-TW" altLang="en-US"/>
          </a:p>
        </p:txBody>
      </p:sp>
    </p:spTree>
    <p:extLst>
      <p:ext uri="{BB962C8B-B14F-4D97-AF65-F5344CB8AC3E}">
        <p14:creationId xmlns:p14="http://schemas.microsoft.com/office/powerpoint/2010/main" val="2937182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易用</a:t>
            </a:r>
            <a:r>
              <a:rPr lang="en-US" altLang="zh-TW" dirty="0" smtClean="0"/>
              <a:t>Gulp</a:t>
            </a:r>
            <a:r>
              <a:rPr lang="zh-TW" altLang="en-US" dirty="0" smtClean="0"/>
              <a:t>相比</a:t>
            </a:r>
            <a:r>
              <a:rPr lang="en-US" altLang="zh-TW" dirty="0" smtClean="0"/>
              <a:t>Grunt</a:t>
            </a:r>
            <a:r>
              <a:rPr lang="zh-TW" altLang="en-US" dirty="0" smtClean="0"/>
              <a:t>更簡潔，而且遵循代碼優於配置策略，維護</a:t>
            </a:r>
            <a:r>
              <a:rPr lang="en-US" altLang="zh-TW" dirty="0" smtClean="0"/>
              <a:t>Gulp</a:t>
            </a:r>
            <a:r>
              <a:rPr lang="zh-TW" altLang="en-US" dirty="0" smtClean="0"/>
              <a:t>更像是寫代碼。</a:t>
            </a:r>
          </a:p>
          <a:p>
            <a:endParaRPr lang="zh-TW" altLang="en-US" dirty="0" smtClean="0"/>
          </a:p>
          <a:p>
            <a:r>
              <a:rPr lang="zh-TW" altLang="en-US" dirty="0" smtClean="0"/>
              <a:t>高效</a:t>
            </a:r>
            <a:r>
              <a:rPr lang="en-US" altLang="zh-TW" dirty="0" smtClean="0"/>
              <a:t>Gulp</a:t>
            </a:r>
            <a:r>
              <a:rPr lang="zh-TW" altLang="en-US" dirty="0" smtClean="0"/>
              <a:t>相比</a:t>
            </a:r>
            <a:r>
              <a:rPr lang="en-US" altLang="zh-TW" dirty="0" smtClean="0"/>
              <a:t>Grunt</a:t>
            </a:r>
            <a:r>
              <a:rPr lang="zh-TW" altLang="en-US" dirty="0" smtClean="0"/>
              <a:t>更有設計感，核心設計基於</a:t>
            </a:r>
            <a:r>
              <a:rPr lang="en-US" altLang="zh-TW" dirty="0" smtClean="0"/>
              <a:t>Unix</a:t>
            </a:r>
            <a:r>
              <a:rPr lang="zh-TW" altLang="en-US" dirty="0" smtClean="0"/>
              <a:t>流的概念，通過管道連接，不需要寫中間文件。</a:t>
            </a:r>
          </a:p>
          <a:p>
            <a:endParaRPr lang="zh-TW" altLang="en-US" dirty="0" smtClean="0"/>
          </a:p>
          <a:p>
            <a:r>
              <a:rPr lang="zh-TW" altLang="en-US" dirty="0" smtClean="0"/>
              <a:t>高質量</a:t>
            </a:r>
            <a:r>
              <a:rPr lang="en-US" altLang="zh-TW" dirty="0" smtClean="0"/>
              <a:t>Gulp</a:t>
            </a:r>
            <a:r>
              <a:rPr lang="zh-TW" altLang="en-US" dirty="0" smtClean="0"/>
              <a:t>的每個插件只完成一個功能，這也是</a:t>
            </a:r>
            <a:r>
              <a:rPr lang="en-US" altLang="zh-TW" dirty="0" smtClean="0"/>
              <a:t>Unix</a:t>
            </a:r>
            <a:r>
              <a:rPr lang="zh-TW" altLang="en-US" dirty="0" smtClean="0"/>
              <a:t>的設計原則之一，各個功能通過流進行整合併完成複雜的任務。例如：</a:t>
            </a:r>
            <a:r>
              <a:rPr lang="en-US" altLang="zh-TW" dirty="0" smtClean="0"/>
              <a:t>Grunt</a:t>
            </a:r>
            <a:r>
              <a:rPr lang="zh-TW" altLang="en-US" dirty="0" smtClean="0"/>
              <a:t>的</a:t>
            </a:r>
            <a:r>
              <a:rPr lang="en-US" altLang="zh-TW" dirty="0" err="1" smtClean="0"/>
              <a:t>imagemin</a:t>
            </a:r>
            <a:r>
              <a:rPr lang="zh-TW" altLang="en-US" dirty="0" smtClean="0"/>
              <a:t>插件不僅壓縮圖片，同時還包括緩存功能。他表示，在</a:t>
            </a:r>
            <a:r>
              <a:rPr lang="en-US" altLang="zh-TW" dirty="0" smtClean="0"/>
              <a:t>Gulp</a:t>
            </a:r>
            <a:r>
              <a:rPr lang="zh-TW" altLang="en-US" dirty="0" smtClean="0"/>
              <a:t>中，緩存是另一個插件，可以被別的插件使用，這樣就促進了插件的可重用性。目前官方列出的有</a:t>
            </a:r>
            <a:r>
              <a:rPr lang="en-US" altLang="zh-TW" dirty="0" smtClean="0"/>
              <a:t>673</a:t>
            </a:r>
            <a:r>
              <a:rPr lang="zh-TW" altLang="en-US" dirty="0" smtClean="0"/>
              <a:t>個插件。</a:t>
            </a:r>
          </a:p>
          <a:p>
            <a:endParaRPr lang="zh-TW" altLang="en-US" dirty="0" smtClean="0"/>
          </a:p>
          <a:p>
            <a:r>
              <a:rPr lang="zh-TW" altLang="en-US" dirty="0" smtClean="0"/>
              <a:t>易學</a:t>
            </a:r>
            <a:r>
              <a:rPr lang="en-US" altLang="zh-TW" dirty="0" smtClean="0"/>
              <a:t>Gulp</a:t>
            </a:r>
            <a:r>
              <a:rPr lang="zh-TW" altLang="en-US" dirty="0" smtClean="0"/>
              <a:t>的核心</a:t>
            </a:r>
            <a:r>
              <a:rPr lang="en-US" altLang="zh-TW" dirty="0" smtClean="0"/>
              <a:t>API</a:t>
            </a:r>
            <a:r>
              <a:rPr lang="zh-TW" altLang="en-US" dirty="0" smtClean="0"/>
              <a:t>只有</a:t>
            </a:r>
            <a:r>
              <a:rPr lang="en-US" altLang="zh-TW" dirty="0" smtClean="0"/>
              <a:t>5</a:t>
            </a:r>
            <a:r>
              <a:rPr lang="zh-TW" altLang="en-US" dirty="0" smtClean="0"/>
              <a:t>個，掌握了</a:t>
            </a:r>
            <a:r>
              <a:rPr lang="en-US" altLang="zh-TW" dirty="0" smtClean="0"/>
              <a:t>5</a:t>
            </a:r>
            <a:r>
              <a:rPr lang="zh-TW" altLang="en-US" dirty="0" smtClean="0"/>
              <a:t>個</a:t>
            </a:r>
            <a:r>
              <a:rPr lang="en-US" altLang="zh-TW" dirty="0" smtClean="0"/>
              <a:t>API</a:t>
            </a:r>
            <a:r>
              <a:rPr lang="zh-TW" altLang="en-US" dirty="0" smtClean="0"/>
              <a:t>就學會了</a:t>
            </a:r>
            <a:r>
              <a:rPr lang="en-US" altLang="zh-TW" dirty="0" smtClean="0"/>
              <a:t>Gulp</a:t>
            </a:r>
            <a:r>
              <a:rPr lang="zh-TW" altLang="en-US" dirty="0" smtClean="0"/>
              <a:t>，之後便可以通過管道流組合自己想要的任務。</a:t>
            </a:r>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15</a:t>
            </a:fld>
            <a:endParaRPr lang="zh-TW" altLang="en-US"/>
          </a:p>
        </p:txBody>
      </p:sp>
    </p:spTree>
    <p:extLst>
      <p:ext uri="{BB962C8B-B14F-4D97-AF65-F5344CB8AC3E}">
        <p14:creationId xmlns:p14="http://schemas.microsoft.com/office/powerpoint/2010/main" val="1273835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 </a:t>
            </a:r>
            <a:r>
              <a:rPr lang="en-US" altLang="zh-TW" dirty="0" err="1" smtClean="0"/>
              <a:t>js</a:t>
            </a:r>
            <a:r>
              <a:rPr lang="en-US" altLang="zh-TW" dirty="0" smtClean="0"/>
              <a:t> flexbox </a:t>
            </a:r>
            <a:r>
              <a:rPr lang="en-US" altLang="zh-TW" dirty="0" err="1" smtClean="0"/>
              <a:t>flexboxlegacy</a:t>
            </a:r>
            <a:r>
              <a:rPr lang="en-US" altLang="zh-TW" dirty="0" smtClean="0"/>
              <a:t> canvas </a:t>
            </a:r>
            <a:r>
              <a:rPr lang="en-US" altLang="zh-TW" dirty="0" err="1" smtClean="0"/>
              <a:t>canvastext</a:t>
            </a:r>
            <a:r>
              <a:rPr lang="en-US" altLang="zh-TW" dirty="0" smtClean="0"/>
              <a:t> </a:t>
            </a:r>
            <a:r>
              <a:rPr lang="en-US" altLang="zh-TW" dirty="0" err="1" smtClean="0"/>
              <a:t>webgl</a:t>
            </a:r>
            <a:r>
              <a:rPr lang="en-US" altLang="zh-TW" dirty="0" smtClean="0"/>
              <a:t> no-touch geolocation </a:t>
            </a:r>
            <a:r>
              <a:rPr lang="en-US" altLang="zh-TW" dirty="0" err="1" smtClean="0"/>
              <a:t>postmessage</a:t>
            </a:r>
            <a:r>
              <a:rPr lang="en-US" altLang="zh-TW" dirty="0" smtClean="0"/>
              <a:t> no-</a:t>
            </a:r>
            <a:r>
              <a:rPr lang="en-US" altLang="zh-TW" dirty="0" err="1" smtClean="0"/>
              <a:t>websqldatabase</a:t>
            </a:r>
            <a:r>
              <a:rPr lang="en-US" altLang="zh-TW" dirty="0" smtClean="0"/>
              <a:t> </a:t>
            </a:r>
            <a:r>
              <a:rPr lang="en-US" altLang="zh-TW" dirty="0" err="1" smtClean="0"/>
              <a:t>indexeddb</a:t>
            </a:r>
            <a:r>
              <a:rPr lang="en-US" altLang="zh-TW" dirty="0" smtClean="0"/>
              <a:t> </a:t>
            </a:r>
            <a:r>
              <a:rPr lang="en-US" altLang="zh-TW" dirty="0" err="1" smtClean="0"/>
              <a:t>hashchange</a:t>
            </a:r>
            <a:r>
              <a:rPr lang="en-US" altLang="zh-TW" dirty="0" smtClean="0"/>
              <a:t> history </a:t>
            </a:r>
            <a:r>
              <a:rPr lang="en-US" altLang="zh-TW" dirty="0" err="1" smtClean="0"/>
              <a:t>draganddrop</a:t>
            </a:r>
            <a:r>
              <a:rPr lang="en-US" altLang="zh-TW" dirty="0" smtClean="0"/>
              <a:t> </a:t>
            </a:r>
            <a:r>
              <a:rPr lang="en-US" altLang="zh-TW" dirty="0" err="1" smtClean="0"/>
              <a:t>websockets</a:t>
            </a:r>
            <a:r>
              <a:rPr lang="en-US" altLang="zh-TW" dirty="0" smtClean="0"/>
              <a:t> </a:t>
            </a:r>
            <a:r>
              <a:rPr lang="en-US" altLang="zh-TW" dirty="0" err="1" smtClean="0"/>
              <a:t>rgba</a:t>
            </a:r>
            <a:r>
              <a:rPr lang="en-US" altLang="zh-TW" dirty="0" smtClean="0"/>
              <a:t> </a:t>
            </a:r>
            <a:r>
              <a:rPr lang="en-US" altLang="zh-TW" dirty="0" err="1" smtClean="0"/>
              <a:t>hsla</a:t>
            </a:r>
            <a:r>
              <a:rPr lang="en-US" altLang="zh-TW" dirty="0" smtClean="0"/>
              <a:t> </a:t>
            </a:r>
            <a:r>
              <a:rPr lang="en-US" altLang="zh-TW" dirty="0" err="1" smtClean="0"/>
              <a:t>multiplebgs</a:t>
            </a:r>
            <a:r>
              <a:rPr lang="en-US" altLang="zh-TW" dirty="0" smtClean="0"/>
              <a:t> </a:t>
            </a:r>
            <a:r>
              <a:rPr lang="en-US" altLang="zh-TW" dirty="0" err="1" smtClean="0"/>
              <a:t>backgroundsize</a:t>
            </a:r>
            <a:r>
              <a:rPr lang="en-US" altLang="zh-TW" dirty="0" smtClean="0"/>
              <a:t> </a:t>
            </a:r>
            <a:r>
              <a:rPr lang="en-US" altLang="zh-TW" dirty="0" err="1" smtClean="0"/>
              <a:t>borderimage</a:t>
            </a:r>
            <a:r>
              <a:rPr lang="en-US" altLang="zh-TW" dirty="0" smtClean="0"/>
              <a:t> </a:t>
            </a:r>
            <a:r>
              <a:rPr lang="en-US" altLang="zh-TW" dirty="0" err="1" smtClean="0"/>
              <a:t>borderradius</a:t>
            </a:r>
            <a:r>
              <a:rPr lang="en-US" altLang="zh-TW" dirty="0" smtClean="0"/>
              <a:t> </a:t>
            </a:r>
            <a:r>
              <a:rPr lang="en-US" altLang="zh-TW" dirty="0" err="1" smtClean="0"/>
              <a:t>boxshadow</a:t>
            </a:r>
            <a:r>
              <a:rPr lang="en-US" altLang="zh-TW" dirty="0" smtClean="0"/>
              <a:t> </a:t>
            </a:r>
            <a:r>
              <a:rPr lang="en-US" altLang="zh-TW" dirty="0" err="1" smtClean="0"/>
              <a:t>textshadow</a:t>
            </a:r>
            <a:r>
              <a:rPr lang="en-US" altLang="zh-TW" dirty="0" smtClean="0"/>
              <a:t> opacity </a:t>
            </a:r>
            <a:r>
              <a:rPr lang="en-US" altLang="zh-TW" dirty="0" err="1" smtClean="0"/>
              <a:t>cssanimations</a:t>
            </a:r>
            <a:r>
              <a:rPr lang="en-US" altLang="zh-TW" dirty="0" smtClean="0"/>
              <a:t> </a:t>
            </a:r>
            <a:r>
              <a:rPr lang="en-US" altLang="zh-TW" dirty="0" err="1" smtClean="0"/>
              <a:t>csscolumns</a:t>
            </a:r>
            <a:r>
              <a:rPr lang="en-US" altLang="zh-TW" dirty="0" smtClean="0"/>
              <a:t> </a:t>
            </a:r>
            <a:r>
              <a:rPr lang="en-US" altLang="zh-TW" dirty="0" err="1" smtClean="0"/>
              <a:t>cssgradients</a:t>
            </a:r>
            <a:r>
              <a:rPr lang="en-US" altLang="zh-TW" dirty="0" smtClean="0"/>
              <a:t> no-</a:t>
            </a:r>
            <a:r>
              <a:rPr lang="en-US" altLang="zh-TW" dirty="0" err="1" smtClean="0"/>
              <a:t>cssreflections</a:t>
            </a:r>
            <a:r>
              <a:rPr lang="en-US" altLang="zh-TW" dirty="0" smtClean="0"/>
              <a:t> </a:t>
            </a:r>
            <a:r>
              <a:rPr lang="en-US" altLang="zh-TW" dirty="0" err="1" smtClean="0"/>
              <a:t>csstransforms</a:t>
            </a:r>
            <a:r>
              <a:rPr lang="en-US" altLang="zh-TW" dirty="0" smtClean="0"/>
              <a:t> csstransforms3d </a:t>
            </a:r>
            <a:r>
              <a:rPr lang="en-US" altLang="zh-TW" dirty="0" err="1" smtClean="0"/>
              <a:t>csstransitions</a:t>
            </a:r>
            <a:r>
              <a:rPr lang="en-US" altLang="zh-TW" dirty="0" smtClean="0"/>
              <a:t> </a:t>
            </a:r>
            <a:r>
              <a:rPr lang="en-US" altLang="zh-TW" dirty="0" err="1" smtClean="0"/>
              <a:t>fontface</a:t>
            </a:r>
            <a:r>
              <a:rPr lang="en-US" altLang="zh-TW" dirty="0" smtClean="0"/>
              <a:t> </a:t>
            </a:r>
            <a:r>
              <a:rPr lang="en-US" altLang="zh-TW" dirty="0" err="1" smtClean="0"/>
              <a:t>generatedcontent</a:t>
            </a:r>
            <a:r>
              <a:rPr lang="en-US" altLang="zh-TW" dirty="0" smtClean="0"/>
              <a:t> video audio </a:t>
            </a:r>
            <a:r>
              <a:rPr lang="en-US" altLang="zh-TW" dirty="0" err="1" smtClean="0"/>
              <a:t>localstorage</a:t>
            </a:r>
            <a:r>
              <a:rPr lang="en-US" altLang="zh-TW" dirty="0" smtClean="0"/>
              <a:t> </a:t>
            </a:r>
            <a:r>
              <a:rPr lang="en-US" altLang="zh-TW" dirty="0" err="1" smtClean="0"/>
              <a:t>sessionstorage</a:t>
            </a:r>
            <a:r>
              <a:rPr lang="en-US" altLang="zh-TW" dirty="0" smtClean="0"/>
              <a:t> </a:t>
            </a:r>
            <a:r>
              <a:rPr lang="en-US" altLang="zh-TW" dirty="0" err="1" smtClean="0"/>
              <a:t>webworkers</a:t>
            </a:r>
            <a:r>
              <a:rPr lang="en-US" altLang="zh-TW" dirty="0" smtClean="0"/>
              <a:t> </a:t>
            </a:r>
            <a:r>
              <a:rPr lang="en-US" altLang="zh-TW" dirty="0" err="1" smtClean="0"/>
              <a:t>applicationcache</a:t>
            </a:r>
            <a:r>
              <a:rPr lang="en-US" altLang="zh-TW" dirty="0" smtClean="0"/>
              <a:t> </a:t>
            </a:r>
            <a:r>
              <a:rPr lang="en-US" altLang="zh-TW" dirty="0" err="1" smtClean="0"/>
              <a:t>svg</a:t>
            </a:r>
            <a:r>
              <a:rPr lang="en-US" altLang="zh-TW" dirty="0" smtClean="0"/>
              <a:t> </a:t>
            </a:r>
            <a:r>
              <a:rPr lang="en-US" altLang="zh-TW" dirty="0" err="1" smtClean="0"/>
              <a:t>inlinesvg</a:t>
            </a:r>
            <a:r>
              <a:rPr lang="en-US" altLang="zh-TW" dirty="0" smtClean="0"/>
              <a:t> no-</a:t>
            </a:r>
            <a:r>
              <a:rPr lang="en-US" altLang="zh-TW" dirty="0" err="1" smtClean="0"/>
              <a:t>smil</a:t>
            </a:r>
            <a:r>
              <a:rPr lang="en-US" altLang="zh-TW" dirty="0" smtClean="0"/>
              <a:t> </a:t>
            </a:r>
            <a:r>
              <a:rPr lang="en-US" altLang="zh-TW" dirty="0" err="1" smtClean="0"/>
              <a:t>svgclippaths</a:t>
            </a:r>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24</a:t>
            </a:fld>
            <a:endParaRPr lang="zh-TW" altLang="en-US"/>
          </a:p>
        </p:txBody>
      </p:sp>
    </p:spTree>
    <p:extLst>
      <p:ext uri="{BB962C8B-B14F-4D97-AF65-F5344CB8AC3E}">
        <p14:creationId xmlns:p14="http://schemas.microsoft.com/office/powerpoint/2010/main" val="2215919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1052367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2556374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142937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1183814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794199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18106857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1477486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733572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755772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1595918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C4A2F9E0-F1DA-43F4-A6F5-C255969793BE}" type="datetimeFigureOut">
              <a:rPr lang="zh-TW" altLang="en-US" smtClean="0"/>
              <a:t>2015/10/29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3450274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C4A2F9E0-F1DA-43F4-A6F5-C255969793BE}" type="datetimeFigureOut">
              <a:rPr lang="zh-TW" altLang="en-US" smtClean="0"/>
              <a:t>2015/10/29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2187809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C4A2F9E0-F1DA-43F4-A6F5-C255969793BE}" type="datetimeFigureOut">
              <a:rPr lang="zh-TW" altLang="en-US" smtClean="0"/>
              <a:t>2015/10/29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3961286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A2F9E0-F1DA-43F4-A6F5-C255969793BE}" type="datetimeFigureOut">
              <a:rPr lang="zh-TW" altLang="en-US" smtClean="0"/>
              <a:t>2015/10/29</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612750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C4A2F9E0-F1DA-43F4-A6F5-C255969793BE}" type="datetimeFigureOut">
              <a:rPr lang="zh-TW" altLang="en-US" smtClean="0"/>
              <a:t>2015/10/29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511890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C4A2F9E0-F1DA-43F4-A6F5-C255969793BE}" type="datetimeFigureOut">
              <a:rPr lang="zh-TW" altLang="en-US" smtClean="0"/>
              <a:t>2015/10/29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906758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4A2F9E0-F1DA-43F4-A6F5-C255969793BE}" type="datetimeFigureOut">
              <a:rPr lang="zh-TW" altLang="en-US" smtClean="0"/>
              <a:t>2015/10/29</a:t>
            </a:fld>
            <a:endParaRPr lang="zh-TW" alt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285677658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kangax.github.io/compat-table/es6/"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zh.wikipedia.org/wiki/%E8%BB%9F%E4%BB%B6%E8%A8%AD%E8%A8%88" TargetMode="External"/><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hyperlink" Target="https://zh.wikipedia.org/wiki/%E8%A8%88%E7%AE%97%E6%A9%9F%E7%A7%91%E5%AD%B8" TargetMode="External"/><Relationship Id="rId5" Type="http://schemas.openxmlformats.org/officeDocument/2006/relationships/hyperlink" Target="https://zh.wikipedia.org/wiki/%E5%BB%BA%E7%AD%91%E8%AE%BE%E8%AE%A1" TargetMode="External"/><Relationship Id="rId4" Type="http://schemas.openxmlformats.org/officeDocument/2006/relationships/hyperlink" Target="https://zh.wikipedia.org/wiki/%E5%9F%83%E9%87%8C%E5%B8%8C%C2%B7%E4%BC%BD%E7%91%AA"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phpunit.de/" TargetMode="External"/><Relationship Id="rId2" Type="http://schemas.openxmlformats.org/officeDocument/2006/relationships/hyperlink" Target="http://cunit.sourceforge.net/" TargetMode="External"/><Relationship Id="rId1" Type="http://schemas.openxmlformats.org/officeDocument/2006/relationships/slideLayout" Target="../slideLayouts/slideLayout2.xml"/><Relationship Id="rId4" Type="http://schemas.openxmlformats.org/officeDocument/2006/relationships/hyperlink" Target="http://junit.or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Test Environment</a:t>
            </a:r>
            <a:endParaRPr lang="zh-TW" altLang="en-US" dirty="0"/>
          </a:p>
        </p:txBody>
      </p:sp>
      <p:sp>
        <p:nvSpPr>
          <p:cNvPr id="3" name="副標題 2"/>
          <p:cNvSpPr>
            <a:spLocks noGrp="1"/>
          </p:cNvSpPr>
          <p:nvPr>
            <p:ph type="subTitle" idx="1"/>
          </p:nvPr>
        </p:nvSpPr>
        <p:spPr/>
        <p:txBody>
          <a:bodyPr/>
          <a:lstStyle/>
          <a:p>
            <a:r>
              <a:rPr lang="en-US" altLang="zh-TW" dirty="0" smtClean="0"/>
              <a:t>Alex Chen</a:t>
            </a:r>
          </a:p>
          <a:p>
            <a:r>
              <a:rPr lang="en-US" altLang="zh-TW" dirty="0" smtClean="0"/>
              <a:t>2015/10</a:t>
            </a:r>
            <a:endParaRPr lang="zh-TW" altLang="en-US" dirty="0"/>
          </a:p>
        </p:txBody>
      </p:sp>
    </p:spTree>
    <p:extLst>
      <p:ext uri="{BB962C8B-B14F-4D97-AF65-F5344CB8AC3E}">
        <p14:creationId xmlns:p14="http://schemas.microsoft.com/office/powerpoint/2010/main" val="3691498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npm</a:t>
            </a:r>
            <a:r>
              <a:rPr lang="en-US" altLang="zh-TW" dirty="0"/>
              <a:t/>
            </a:r>
            <a:br>
              <a:rPr lang="en-US" altLang="zh-TW" dirty="0"/>
            </a:br>
            <a:r>
              <a:rPr lang="en-US" altLang="zh-TW" dirty="0" smtClean="0"/>
              <a:t>(node package manager)</a:t>
            </a:r>
            <a:endParaRPr lang="zh-TW" altLang="en-US" dirty="0"/>
          </a:p>
        </p:txBody>
      </p:sp>
      <p:sp>
        <p:nvSpPr>
          <p:cNvPr id="3" name="內容版面配置區 2"/>
          <p:cNvSpPr>
            <a:spLocks noGrp="1"/>
          </p:cNvSpPr>
          <p:nvPr>
            <p:ph idx="1"/>
          </p:nvPr>
        </p:nvSpPr>
        <p:spPr>
          <a:xfrm>
            <a:off x="609599" y="4831644"/>
            <a:ext cx="6347714" cy="1774163"/>
          </a:xfrm>
        </p:spPr>
        <p:txBody>
          <a:bodyPr/>
          <a:lstStyle/>
          <a:p>
            <a:r>
              <a:rPr lang="en-US" altLang="zh-TW" dirty="0" err="1" smtClean="0"/>
              <a:t>npm</a:t>
            </a:r>
            <a:r>
              <a:rPr lang="en-US" altLang="zh-TW" dirty="0" smtClean="0"/>
              <a:t> </a:t>
            </a:r>
            <a:r>
              <a:rPr lang="en-US" altLang="zh-TW" dirty="0" err="1" smtClean="0"/>
              <a:t>init</a:t>
            </a:r>
            <a:endParaRPr lang="en-US" altLang="zh-TW" dirty="0" smtClean="0"/>
          </a:p>
          <a:p>
            <a:r>
              <a:rPr lang="en-US" altLang="zh-TW" dirty="0" err="1"/>
              <a:t>npm</a:t>
            </a:r>
            <a:r>
              <a:rPr lang="en-US" altLang="zh-TW" dirty="0"/>
              <a:t> install &lt;package name&gt; -g</a:t>
            </a:r>
          </a:p>
          <a:p>
            <a:r>
              <a:rPr lang="en-US" altLang="zh-TW" dirty="0" err="1"/>
              <a:t>npm</a:t>
            </a:r>
            <a:r>
              <a:rPr lang="en-US" altLang="zh-TW" dirty="0"/>
              <a:t> install &lt;package name&gt; [--save|--save-dev</a:t>
            </a:r>
            <a:r>
              <a:rPr lang="en-US" altLang="zh-TW" dirty="0" smtClean="0"/>
              <a:t>]</a:t>
            </a:r>
          </a:p>
          <a:p>
            <a:r>
              <a:rPr lang="en-US" altLang="zh-TW" dirty="0" err="1" smtClean="0"/>
              <a:t>npm</a:t>
            </a:r>
            <a:r>
              <a:rPr lang="en-US" altLang="zh-TW" dirty="0" smtClean="0"/>
              <a:t> install </a:t>
            </a:r>
            <a:r>
              <a:rPr lang="en-US" altLang="zh-TW" dirty="0"/>
              <a:t>-l</a:t>
            </a:r>
            <a:endParaRPr lang="zh-TW" altLang="en-US" dirty="0"/>
          </a:p>
        </p:txBody>
      </p:sp>
      <p:pic>
        <p:nvPicPr>
          <p:cNvPr id="7" name="圖片 6"/>
          <p:cNvPicPr>
            <a:picLocks noChangeAspect="1"/>
          </p:cNvPicPr>
          <p:nvPr/>
        </p:nvPicPr>
        <p:blipFill>
          <a:blip r:embed="rId3"/>
          <a:stretch>
            <a:fillRect/>
          </a:stretch>
        </p:blipFill>
        <p:spPr>
          <a:xfrm>
            <a:off x="4652703" y="1930400"/>
            <a:ext cx="3780097" cy="3534902"/>
          </a:xfrm>
          <a:prstGeom prst="rect">
            <a:avLst/>
          </a:prstGeom>
        </p:spPr>
      </p:pic>
      <p:sp>
        <p:nvSpPr>
          <p:cNvPr id="8" name="文字方塊 7"/>
          <p:cNvSpPr txBox="1"/>
          <p:nvPr/>
        </p:nvSpPr>
        <p:spPr>
          <a:xfrm>
            <a:off x="688622" y="2043289"/>
            <a:ext cx="3793067" cy="646331"/>
          </a:xfrm>
          <a:prstGeom prst="rect">
            <a:avLst/>
          </a:prstGeom>
          <a:noFill/>
        </p:spPr>
        <p:txBody>
          <a:bodyPr wrap="square" rtlCol="0">
            <a:spAutoFit/>
          </a:bodyPr>
          <a:lstStyle/>
          <a:p>
            <a:r>
              <a:rPr lang="en-US" altLang="zh-TW" dirty="0" err="1" smtClean="0"/>
              <a:t>npm</a:t>
            </a:r>
            <a:r>
              <a:rPr lang="zh-TW" altLang="en-US" dirty="0" smtClean="0"/>
              <a:t>使用</a:t>
            </a:r>
            <a:r>
              <a:rPr lang="en-US" altLang="zh-TW" dirty="0" err="1" smtClean="0"/>
              <a:t>package.json</a:t>
            </a:r>
            <a:r>
              <a:rPr lang="zh-TW" altLang="en-US" dirty="0" smtClean="0"/>
              <a:t>來做為相依性管理的依據。</a:t>
            </a:r>
            <a:endParaRPr lang="zh-TW" altLang="en-US" dirty="0"/>
          </a:p>
        </p:txBody>
      </p:sp>
      <p:sp>
        <p:nvSpPr>
          <p:cNvPr id="9" name="文字方塊 8"/>
          <p:cNvSpPr txBox="1"/>
          <p:nvPr/>
        </p:nvSpPr>
        <p:spPr>
          <a:xfrm>
            <a:off x="688622" y="4462312"/>
            <a:ext cx="3793067" cy="369332"/>
          </a:xfrm>
          <a:prstGeom prst="rect">
            <a:avLst/>
          </a:prstGeom>
          <a:noFill/>
        </p:spPr>
        <p:txBody>
          <a:bodyPr wrap="square" rtlCol="0">
            <a:spAutoFit/>
          </a:bodyPr>
          <a:lstStyle/>
          <a:p>
            <a:r>
              <a:rPr lang="zh-TW" altLang="en-US" dirty="0" smtClean="0"/>
              <a:t>常用指令</a:t>
            </a:r>
            <a:r>
              <a:rPr lang="en-US" altLang="zh-TW" dirty="0" smtClean="0"/>
              <a:t>:</a:t>
            </a:r>
            <a:endParaRPr lang="zh-TW" altLang="en-US" dirty="0"/>
          </a:p>
        </p:txBody>
      </p:sp>
    </p:spTree>
    <p:extLst>
      <p:ext uri="{BB962C8B-B14F-4D97-AF65-F5344CB8AC3E}">
        <p14:creationId xmlns:p14="http://schemas.microsoft.com/office/powerpoint/2010/main" val="12483357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npm</a:t>
            </a:r>
            <a:endParaRPr lang="zh-TW" altLang="en-US" dirty="0"/>
          </a:p>
        </p:txBody>
      </p:sp>
      <p:sp>
        <p:nvSpPr>
          <p:cNvPr id="3" name="內容版面配置區 2"/>
          <p:cNvSpPr>
            <a:spLocks noGrp="1"/>
          </p:cNvSpPr>
          <p:nvPr>
            <p:ph idx="1"/>
          </p:nvPr>
        </p:nvSpPr>
        <p:spPr>
          <a:xfrm>
            <a:off x="609599" y="1270000"/>
            <a:ext cx="6347714" cy="2477911"/>
          </a:xfrm>
        </p:spPr>
        <p:txBody>
          <a:bodyPr/>
          <a:lstStyle/>
          <a:p>
            <a:r>
              <a:rPr lang="en-US" altLang="zh-TW" dirty="0" err="1" smtClean="0"/>
              <a:t>npm</a:t>
            </a:r>
            <a:r>
              <a:rPr lang="en-US" altLang="zh-TW" dirty="0" smtClean="0"/>
              <a:t> </a:t>
            </a:r>
            <a:r>
              <a:rPr lang="en-US" altLang="zh-TW" dirty="0"/>
              <a:t>uninstall &lt;</a:t>
            </a:r>
            <a:r>
              <a:rPr lang="en-US" altLang="zh-TW" dirty="0" smtClean="0"/>
              <a:t>package </a:t>
            </a:r>
            <a:r>
              <a:rPr lang="en-US" altLang="zh-TW" dirty="0"/>
              <a:t>name&gt; -</a:t>
            </a:r>
            <a:r>
              <a:rPr lang="en-US" altLang="zh-TW" dirty="0" smtClean="0"/>
              <a:t>g</a:t>
            </a:r>
          </a:p>
          <a:p>
            <a:r>
              <a:rPr lang="en-US" altLang="zh-TW" dirty="0" err="1"/>
              <a:t>npm</a:t>
            </a:r>
            <a:r>
              <a:rPr lang="en-US" altLang="zh-TW" dirty="0"/>
              <a:t> uninstall &lt;package name</a:t>
            </a:r>
            <a:r>
              <a:rPr lang="en-US" altLang="zh-TW" dirty="0" smtClean="0"/>
              <a:t>&gt;</a:t>
            </a:r>
          </a:p>
          <a:p>
            <a:r>
              <a:rPr lang="en-US" altLang="zh-TW" dirty="0" err="1" smtClean="0"/>
              <a:t>npm</a:t>
            </a:r>
            <a:r>
              <a:rPr lang="en-US" altLang="zh-TW" dirty="0" smtClean="0"/>
              <a:t> </a:t>
            </a:r>
            <a:r>
              <a:rPr lang="en-US" altLang="zh-TW" dirty="0"/>
              <a:t>update </a:t>
            </a:r>
            <a:r>
              <a:rPr lang="en-US" altLang="zh-TW" dirty="0" smtClean="0"/>
              <a:t>–g</a:t>
            </a:r>
          </a:p>
          <a:p>
            <a:r>
              <a:rPr lang="en-US" altLang="zh-TW" dirty="0" err="1"/>
              <a:t>npm</a:t>
            </a:r>
            <a:r>
              <a:rPr lang="en-US" altLang="zh-TW" dirty="0"/>
              <a:t> </a:t>
            </a:r>
            <a:r>
              <a:rPr lang="en-US" altLang="zh-TW" dirty="0" smtClean="0"/>
              <a:t>update</a:t>
            </a:r>
          </a:p>
          <a:p>
            <a:r>
              <a:rPr lang="en-US" altLang="zh-TW" dirty="0" err="1"/>
              <a:t>npm</a:t>
            </a:r>
            <a:r>
              <a:rPr lang="en-US" altLang="zh-TW" dirty="0"/>
              <a:t> ls –g</a:t>
            </a:r>
          </a:p>
          <a:p>
            <a:r>
              <a:rPr lang="en-US" altLang="zh-TW" dirty="0" err="1"/>
              <a:t>npm</a:t>
            </a:r>
            <a:r>
              <a:rPr lang="en-US" altLang="zh-TW" dirty="0"/>
              <a:t> ls</a:t>
            </a:r>
          </a:p>
          <a:p>
            <a:endParaRPr lang="en-US" altLang="zh-TW" dirty="0"/>
          </a:p>
          <a:p>
            <a:endParaRPr lang="zh-TW" altLang="en-US" dirty="0"/>
          </a:p>
        </p:txBody>
      </p:sp>
      <p:sp>
        <p:nvSpPr>
          <p:cNvPr id="8" name="文字方塊 7"/>
          <p:cNvSpPr txBox="1"/>
          <p:nvPr/>
        </p:nvSpPr>
        <p:spPr>
          <a:xfrm>
            <a:off x="609599" y="3761980"/>
            <a:ext cx="6829779" cy="646331"/>
          </a:xfrm>
          <a:prstGeom prst="rect">
            <a:avLst/>
          </a:prstGeom>
          <a:noFill/>
        </p:spPr>
        <p:txBody>
          <a:bodyPr wrap="square" rtlCol="0">
            <a:spAutoFit/>
          </a:bodyPr>
          <a:lstStyle/>
          <a:p>
            <a:r>
              <a:rPr lang="zh-TW" altLang="en-US" dirty="0" smtClean="0"/>
              <a:t>當所安裝的</a:t>
            </a:r>
            <a:r>
              <a:rPr lang="en-US" altLang="zh-TW" dirty="0" err="1" smtClean="0"/>
              <a:t>npm</a:t>
            </a:r>
            <a:r>
              <a:rPr lang="en-US" altLang="zh-TW" dirty="0" smtClean="0"/>
              <a:t> </a:t>
            </a:r>
            <a:r>
              <a:rPr lang="zh-TW" altLang="en-US" dirty="0" smtClean="0"/>
              <a:t>模組是需要在命令列下被執行，才使用</a:t>
            </a:r>
            <a:r>
              <a:rPr lang="en-US" altLang="zh-TW" dirty="0" smtClean="0"/>
              <a:t>-g</a:t>
            </a:r>
            <a:r>
              <a:rPr lang="zh-TW" altLang="en-US" dirty="0" smtClean="0"/>
              <a:t>的選項，安狀完畢之後會產出相對應的執行檔</a:t>
            </a:r>
            <a:endParaRPr lang="zh-TW" altLang="en-US" dirty="0"/>
          </a:p>
        </p:txBody>
      </p:sp>
      <p:pic>
        <p:nvPicPr>
          <p:cNvPr id="9" name="圖片 8"/>
          <p:cNvPicPr>
            <a:picLocks noChangeAspect="1"/>
          </p:cNvPicPr>
          <p:nvPr/>
        </p:nvPicPr>
        <p:blipFill>
          <a:blip r:embed="rId3"/>
          <a:stretch>
            <a:fillRect/>
          </a:stretch>
        </p:blipFill>
        <p:spPr>
          <a:xfrm>
            <a:off x="609599" y="4408311"/>
            <a:ext cx="6676190" cy="2209524"/>
          </a:xfrm>
          <a:prstGeom prst="rect">
            <a:avLst/>
          </a:prstGeom>
        </p:spPr>
      </p:pic>
    </p:spTree>
    <p:extLst>
      <p:ext uri="{BB962C8B-B14F-4D97-AF65-F5344CB8AC3E}">
        <p14:creationId xmlns:p14="http://schemas.microsoft.com/office/powerpoint/2010/main" val="35458929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smtClean="0"/>
              <a:t>Demo</a:t>
            </a:r>
            <a:endParaRPr lang="zh-TW" altLang="en-US" dirty="0"/>
          </a:p>
        </p:txBody>
      </p:sp>
      <p:sp>
        <p:nvSpPr>
          <p:cNvPr id="7" name="文字版面配置區 6"/>
          <p:cNvSpPr>
            <a:spLocks noGrp="1"/>
          </p:cNvSpPr>
          <p:nvPr>
            <p:ph type="body" idx="1"/>
          </p:nvPr>
        </p:nvSpPr>
        <p:spPr/>
        <p:txBody>
          <a:bodyPr/>
          <a:lstStyle/>
          <a:p>
            <a:r>
              <a:rPr lang="en-US" altLang="zh-TW" dirty="0"/>
              <a:t>Check command</a:t>
            </a:r>
            <a:endParaRPr lang="en-US" altLang="zh-TW" dirty="0" smtClean="0"/>
          </a:p>
          <a:p>
            <a:r>
              <a:rPr lang="en-US" altLang="zh-TW" dirty="0" err="1" smtClean="0"/>
              <a:t>Init</a:t>
            </a:r>
            <a:r>
              <a:rPr lang="en-US" altLang="zh-TW" dirty="0" smtClean="0"/>
              <a:t> </a:t>
            </a:r>
            <a:r>
              <a:rPr lang="en-US" altLang="zh-TW" dirty="0" smtClean="0"/>
              <a:t>project &amp; </a:t>
            </a:r>
            <a:r>
              <a:rPr lang="en-US" altLang="zh-TW" dirty="0" err="1" smtClean="0"/>
              <a:t>package.json</a:t>
            </a:r>
            <a:endParaRPr lang="zh-TW" altLang="en-US" dirty="0"/>
          </a:p>
        </p:txBody>
      </p:sp>
    </p:spTree>
    <p:extLst>
      <p:ext uri="{BB962C8B-B14F-4D97-AF65-F5344CB8AC3E}">
        <p14:creationId xmlns:p14="http://schemas.microsoft.com/office/powerpoint/2010/main" val="17287265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Bower</a:t>
            </a:r>
            <a:br>
              <a:rPr lang="en-US" altLang="zh-TW" dirty="0" smtClean="0"/>
            </a:br>
            <a:r>
              <a:rPr lang="en-US" altLang="zh-TW" dirty="0" smtClean="0"/>
              <a:t>(Client side </a:t>
            </a:r>
            <a:r>
              <a:rPr lang="en-US" altLang="zh-TW" dirty="0"/>
              <a:t>package manager)</a:t>
            </a:r>
            <a:endParaRPr lang="zh-TW" altLang="en-US" dirty="0"/>
          </a:p>
        </p:txBody>
      </p:sp>
      <p:sp>
        <p:nvSpPr>
          <p:cNvPr id="3" name="內容版面配置區 2"/>
          <p:cNvSpPr>
            <a:spLocks noGrp="1"/>
          </p:cNvSpPr>
          <p:nvPr>
            <p:ph idx="1"/>
          </p:nvPr>
        </p:nvSpPr>
        <p:spPr>
          <a:xfrm>
            <a:off x="609599" y="2160590"/>
            <a:ext cx="4319141" cy="842254"/>
          </a:xfrm>
        </p:spPr>
        <p:txBody>
          <a:bodyPr/>
          <a:lstStyle/>
          <a:p>
            <a:r>
              <a:rPr lang="en-US" altLang="zh-TW" dirty="0" smtClean="0"/>
              <a:t>Bower</a:t>
            </a:r>
            <a:r>
              <a:rPr lang="zh-TW" altLang="en-US" dirty="0" smtClean="0"/>
              <a:t>使用</a:t>
            </a:r>
            <a:r>
              <a:rPr lang="en-US" altLang="zh-TW" dirty="0" err="1" smtClean="0"/>
              <a:t>bower.json</a:t>
            </a:r>
            <a:r>
              <a:rPr lang="zh-TW" altLang="en-US" dirty="0"/>
              <a:t>來做為相依性管理的依據。</a:t>
            </a:r>
          </a:p>
          <a:p>
            <a:endParaRPr lang="zh-TW" altLang="en-US" dirty="0"/>
          </a:p>
        </p:txBody>
      </p:sp>
      <p:pic>
        <p:nvPicPr>
          <p:cNvPr id="4" name="圖片 3"/>
          <p:cNvPicPr>
            <a:picLocks noChangeAspect="1"/>
          </p:cNvPicPr>
          <p:nvPr/>
        </p:nvPicPr>
        <p:blipFill>
          <a:blip r:embed="rId2"/>
          <a:stretch>
            <a:fillRect/>
          </a:stretch>
        </p:blipFill>
        <p:spPr>
          <a:xfrm>
            <a:off x="5007763" y="1930400"/>
            <a:ext cx="3531069" cy="3671980"/>
          </a:xfrm>
          <a:prstGeom prst="rect">
            <a:avLst/>
          </a:prstGeom>
        </p:spPr>
      </p:pic>
      <p:sp>
        <p:nvSpPr>
          <p:cNvPr id="6" name="內容版面配置區 2"/>
          <p:cNvSpPr txBox="1">
            <a:spLocks/>
          </p:cNvSpPr>
          <p:nvPr/>
        </p:nvSpPr>
        <p:spPr>
          <a:xfrm>
            <a:off x="609599" y="4831644"/>
            <a:ext cx="6347714" cy="177416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TW" dirty="0" smtClean="0"/>
              <a:t>bower </a:t>
            </a:r>
            <a:r>
              <a:rPr lang="en-US" altLang="zh-TW" dirty="0" err="1" smtClean="0"/>
              <a:t>init</a:t>
            </a:r>
            <a:endParaRPr lang="en-US" altLang="zh-TW" dirty="0" smtClean="0"/>
          </a:p>
          <a:p>
            <a:r>
              <a:rPr lang="en-US" altLang="zh-TW" dirty="0" smtClean="0"/>
              <a:t>bower install &lt;package name&gt; -g</a:t>
            </a:r>
          </a:p>
          <a:p>
            <a:r>
              <a:rPr lang="en-US" altLang="zh-TW" dirty="0"/>
              <a:t>bower </a:t>
            </a:r>
            <a:r>
              <a:rPr lang="en-US" altLang="zh-TW" dirty="0" smtClean="0"/>
              <a:t>install &lt;package name&gt; [--save|--save-dev]</a:t>
            </a:r>
          </a:p>
          <a:p>
            <a:r>
              <a:rPr lang="en-US" altLang="zh-TW" dirty="0"/>
              <a:t>bower </a:t>
            </a:r>
            <a:r>
              <a:rPr lang="en-US" altLang="zh-TW" dirty="0" smtClean="0"/>
              <a:t>install -l</a:t>
            </a:r>
            <a:endParaRPr lang="zh-TW" altLang="en-US" dirty="0"/>
          </a:p>
        </p:txBody>
      </p:sp>
      <p:sp>
        <p:nvSpPr>
          <p:cNvPr id="7" name="文字方塊 6"/>
          <p:cNvSpPr txBox="1"/>
          <p:nvPr/>
        </p:nvSpPr>
        <p:spPr>
          <a:xfrm>
            <a:off x="688622" y="4462312"/>
            <a:ext cx="3793067" cy="369332"/>
          </a:xfrm>
          <a:prstGeom prst="rect">
            <a:avLst/>
          </a:prstGeom>
          <a:noFill/>
        </p:spPr>
        <p:txBody>
          <a:bodyPr wrap="square" rtlCol="0">
            <a:spAutoFit/>
          </a:bodyPr>
          <a:lstStyle/>
          <a:p>
            <a:r>
              <a:rPr lang="zh-TW" altLang="en-US" dirty="0" smtClean="0"/>
              <a:t>常用指令</a:t>
            </a:r>
            <a:r>
              <a:rPr lang="en-US" altLang="zh-TW" dirty="0" smtClean="0"/>
              <a:t>:</a:t>
            </a:r>
            <a:endParaRPr lang="zh-TW" altLang="en-US" dirty="0"/>
          </a:p>
        </p:txBody>
      </p:sp>
    </p:spTree>
    <p:extLst>
      <p:ext uri="{BB962C8B-B14F-4D97-AF65-F5344CB8AC3E}">
        <p14:creationId xmlns:p14="http://schemas.microsoft.com/office/powerpoint/2010/main" val="35123682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smtClean="0"/>
              <a:t>Demo</a:t>
            </a:r>
            <a:endParaRPr lang="zh-TW" altLang="en-US" dirty="0"/>
          </a:p>
        </p:txBody>
      </p:sp>
      <p:sp>
        <p:nvSpPr>
          <p:cNvPr id="7" name="文字版面配置區 6"/>
          <p:cNvSpPr>
            <a:spLocks noGrp="1"/>
          </p:cNvSpPr>
          <p:nvPr>
            <p:ph type="body" idx="1"/>
          </p:nvPr>
        </p:nvSpPr>
        <p:spPr/>
        <p:txBody>
          <a:bodyPr/>
          <a:lstStyle/>
          <a:p>
            <a:r>
              <a:rPr lang="en-US" altLang="zh-TW" dirty="0" err="1" smtClean="0"/>
              <a:t>Bower.json</a:t>
            </a:r>
            <a:endParaRPr lang="en-US" altLang="zh-TW" dirty="0" smtClean="0"/>
          </a:p>
          <a:p>
            <a:r>
              <a:rPr lang="en-US" altLang="zh-TW" dirty="0" smtClean="0"/>
              <a:t>http</a:t>
            </a:r>
            <a:r>
              <a:rPr lang="en-US" altLang="zh-TW" dirty="0"/>
              <a:t>://bl.ocks.org/mbostock/1256572</a:t>
            </a:r>
            <a:endParaRPr lang="zh-TW" altLang="en-US" dirty="0"/>
          </a:p>
        </p:txBody>
      </p:sp>
    </p:spTree>
    <p:extLst>
      <p:ext uri="{BB962C8B-B14F-4D97-AF65-F5344CB8AC3E}">
        <p14:creationId xmlns:p14="http://schemas.microsoft.com/office/powerpoint/2010/main" val="25582361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Gulp</a:t>
            </a:r>
            <a:br>
              <a:rPr lang="en-US" altLang="zh-TW" dirty="0"/>
            </a:br>
            <a:r>
              <a:rPr lang="zh-TW" altLang="en-US" b="1" dirty="0"/>
              <a:t>串流</a:t>
            </a:r>
            <a:r>
              <a:rPr lang="zh-TW" altLang="en-US" dirty="0"/>
              <a:t>方式的自動化</a:t>
            </a:r>
          </a:p>
        </p:txBody>
      </p:sp>
      <p:pic>
        <p:nvPicPr>
          <p:cNvPr id="5" name="圖片 4"/>
          <p:cNvPicPr>
            <a:picLocks noChangeAspect="1"/>
          </p:cNvPicPr>
          <p:nvPr/>
        </p:nvPicPr>
        <p:blipFill>
          <a:blip r:embed="rId3"/>
          <a:stretch>
            <a:fillRect/>
          </a:stretch>
        </p:blipFill>
        <p:spPr>
          <a:xfrm>
            <a:off x="233933" y="1849705"/>
            <a:ext cx="7253393" cy="2598117"/>
          </a:xfrm>
          <a:prstGeom prst="rect">
            <a:avLst/>
          </a:prstGeom>
        </p:spPr>
      </p:pic>
      <p:pic>
        <p:nvPicPr>
          <p:cNvPr id="6" name="圖片 5"/>
          <p:cNvPicPr>
            <a:picLocks noChangeAspect="1"/>
          </p:cNvPicPr>
          <p:nvPr/>
        </p:nvPicPr>
        <p:blipFill>
          <a:blip r:embed="rId4"/>
          <a:stretch>
            <a:fillRect/>
          </a:stretch>
        </p:blipFill>
        <p:spPr>
          <a:xfrm>
            <a:off x="233933" y="4758707"/>
            <a:ext cx="7253393" cy="1904426"/>
          </a:xfrm>
          <a:prstGeom prst="rect">
            <a:avLst/>
          </a:prstGeom>
        </p:spPr>
      </p:pic>
      <p:sp>
        <p:nvSpPr>
          <p:cNvPr id="7" name="向下箭號 6"/>
          <p:cNvSpPr/>
          <p:nvPr/>
        </p:nvSpPr>
        <p:spPr>
          <a:xfrm>
            <a:off x="3239911" y="3939822"/>
            <a:ext cx="1580445" cy="9934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491331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Gulp</a:t>
            </a:r>
            <a:br>
              <a:rPr lang="en-US" altLang="zh-TW" dirty="0" smtClean="0"/>
            </a:br>
            <a:r>
              <a:rPr lang="zh-TW" altLang="en-US" b="1" dirty="0" smtClean="0"/>
              <a:t>串流</a:t>
            </a:r>
            <a:r>
              <a:rPr lang="zh-TW" altLang="en-US" dirty="0" smtClean="0"/>
              <a:t>方式的自動</a:t>
            </a:r>
            <a:r>
              <a:rPr lang="zh-TW" altLang="en-US" dirty="0"/>
              <a:t>化</a:t>
            </a:r>
          </a:p>
        </p:txBody>
      </p:sp>
      <p:sp>
        <p:nvSpPr>
          <p:cNvPr id="3" name="內容版面配置區 2"/>
          <p:cNvSpPr>
            <a:spLocks noGrp="1"/>
          </p:cNvSpPr>
          <p:nvPr>
            <p:ph idx="1"/>
          </p:nvPr>
        </p:nvSpPr>
        <p:spPr>
          <a:xfrm>
            <a:off x="609599" y="2160590"/>
            <a:ext cx="6347714" cy="1892121"/>
          </a:xfrm>
        </p:spPr>
        <p:txBody>
          <a:bodyPr>
            <a:normAutofit fontScale="92500" lnSpcReduction="20000"/>
          </a:bodyPr>
          <a:lstStyle/>
          <a:p>
            <a:r>
              <a:rPr lang="en-US" altLang="zh-TW" dirty="0" err="1" smtClean="0"/>
              <a:t>gulp.task</a:t>
            </a:r>
            <a:r>
              <a:rPr lang="en-US" altLang="zh-TW" dirty="0" smtClean="0"/>
              <a:t>:</a:t>
            </a:r>
            <a:r>
              <a:rPr lang="zh-TW" altLang="en-US" dirty="0" smtClean="0"/>
              <a:t>用來</a:t>
            </a:r>
            <a:r>
              <a:rPr lang="zh-TW" altLang="en-US" dirty="0"/>
              <a:t>定義一個任務</a:t>
            </a:r>
            <a:r>
              <a:rPr lang="zh-TW" altLang="en-US" dirty="0" smtClean="0"/>
              <a:t>。</a:t>
            </a:r>
            <a:endParaRPr lang="en-US" altLang="zh-TW" dirty="0" smtClean="0"/>
          </a:p>
          <a:p>
            <a:r>
              <a:rPr lang="en-US" altLang="zh-TW" dirty="0" err="1" smtClean="0"/>
              <a:t>gulp.src</a:t>
            </a:r>
            <a:r>
              <a:rPr lang="en-US" altLang="zh-TW" dirty="0" smtClean="0"/>
              <a:t>:</a:t>
            </a:r>
            <a:r>
              <a:rPr lang="zh-TW" altLang="en-US" dirty="0" smtClean="0"/>
              <a:t>取得</a:t>
            </a:r>
            <a:r>
              <a:rPr lang="zh-TW" altLang="en-US" dirty="0"/>
              <a:t>檔案來源的 </a:t>
            </a:r>
            <a:r>
              <a:rPr lang="en-US" altLang="zh-TW" dirty="0"/>
              <a:t>stream </a:t>
            </a:r>
            <a:r>
              <a:rPr lang="zh-TW" altLang="en-US" dirty="0" smtClean="0"/>
              <a:t>。</a:t>
            </a:r>
            <a:endParaRPr lang="en-US" altLang="zh-TW" dirty="0" smtClean="0"/>
          </a:p>
          <a:p>
            <a:r>
              <a:rPr lang="en-US" altLang="zh-TW" dirty="0" err="1" smtClean="0"/>
              <a:t>gulp.pipe</a:t>
            </a:r>
            <a:r>
              <a:rPr lang="en-US" altLang="zh-TW" dirty="0" smtClean="0"/>
              <a:t>:</a:t>
            </a:r>
            <a:r>
              <a:rPr lang="zh-TW" altLang="en-US" dirty="0"/>
              <a:t>對</a:t>
            </a:r>
            <a:r>
              <a:rPr lang="zh-TW" altLang="en-US" dirty="0" smtClean="0"/>
              <a:t>輸入的</a:t>
            </a:r>
            <a:r>
              <a:rPr lang="en-US" altLang="zh-TW" dirty="0" smtClean="0"/>
              <a:t>stream</a:t>
            </a:r>
            <a:r>
              <a:rPr lang="zh-TW" altLang="en-US" dirty="0" smtClean="0"/>
              <a:t>執行動作。</a:t>
            </a:r>
            <a:endParaRPr lang="en-US" altLang="zh-TW" dirty="0" smtClean="0"/>
          </a:p>
          <a:p>
            <a:r>
              <a:rPr lang="en-US" altLang="zh-TW" dirty="0" err="1" smtClean="0"/>
              <a:t>gulp.dest</a:t>
            </a:r>
            <a:r>
              <a:rPr lang="en-US" altLang="zh-TW" dirty="0" smtClean="0"/>
              <a:t>:</a:t>
            </a:r>
            <a:r>
              <a:rPr lang="zh-TW" altLang="en-US" dirty="0" smtClean="0"/>
              <a:t>將 </a:t>
            </a:r>
            <a:r>
              <a:rPr lang="en-US" altLang="zh-TW" dirty="0"/>
              <a:t>stream </a:t>
            </a:r>
            <a:r>
              <a:rPr lang="zh-TW" altLang="en-US" dirty="0"/>
              <a:t>中的檔案存到目的路徑裡</a:t>
            </a:r>
            <a:r>
              <a:rPr lang="zh-TW" altLang="en-US" dirty="0" smtClean="0"/>
              <a:t>。</a:t>
            </a:r>
            <a:endParaRPr lang="en-US" altLang="zh-TW" dirty="0" smtClean="0"/>
          </a:p>
          <a:p>
            <a:r>
              <a:rPr lang="en-US" altLang="zh-TW" dirty="0" err="1" smtClean="0"/>
              <a:t>gulp.watch</a:t>
            </a:r>
            <a:r>
              <a:rPr lang="en-US" altLang="zh-TW" dirty="0" smtClean="0"/>
              <a:t>:</a:t>
            </a:r>
            <a:r>
              <a:rPr lang="zh-TW" altLang="en-US" dirty="0" smtClean="0"/>
              <a:t>監</a:t>
            </a:r>
            <a:r>
              <a:rPr lang="zh-TW" altLang="en-US" dirty="0"/>
              <a:t>看指定的檔案，如果有修改的話就呼叫指定的任務。</a:t>
            </a:r>
          </a:p>
          <a:p>
            <a:endParaRPr lang="en-US" altLang="zh-TW" dirty="0" smtClean="0"/>
          </a:p>
        </p:txBody>
      </p:sp>
    </p:spTree>
    <p:extLst>
      <p:ext uri="{BB962C8B-B14F-4D97-AF65-F5344CB8AC3E}">
        <p14:creationId xmlns:p14="http://schemas.microsoft.com/office/powerpoint/2010/main" val="12740154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smtClean="0"/>
              <a:t>Demo</a:t>
            </a:r>
            <a:endParaRPr lang="zh-TW" altLang="en-US" dirty="0"/>
          </a:p>
        </p:txBody>
      </p:sp>
      <p:sp>
        <p:nvSpPr>
          <p:cNvPr id="7" name="文字版面配置區 6"/>
          <p:cNvSpPr>
            <a:spLocks noGrp="1"/>
          </p:cNvSpPr>
          <p:nvPr>
            <p:ph type="body" idx="1"/>
          </p:nvPr>
        </p:nvSpPr>
        <p:spPr/>
        <p:txBody>
          <a:bodyPr/>
          <a:lstStyle/>
          <a:p>
            <a:r>
              <a:rPr lang="en-US" altLang="zh-TW" dirty="0"/>
              <a:t>gulpfile.babel.js</a:t>
            </a:r>
            <a:endParaRPr lang="zh-TW" altLang="en-US" dirty="0"/>
          </a:p>
        </p:txBody>
      </p:sp>
    </p:spTree>
    <p:extLst>
      <p:ext uri="{BB962C8B-B14F-4D97-AF65-F5344CB8AC3E}">
        <p14:creationId xmlns:p14="http://schemas.microsoft.com/office/powerpoint/2010/main" val="17350345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Yeoman</a:t>
            </a:r>
            <a:br>
              <a:rPr lang="en-US" altLang="zh-TW" dirty="0" smtClean="0"/>
            </a:br>
            <a:r>
              <a:rPr lang="zh-TW" altLang="en-US" dirty="0" smtClean="0"/>
              <a:t>幫助你減少摸索的時間</a:t>
            </a:r>
            <a:endParaRPr lang="zh-TW" altLang="en-US" dirty="0"/>
          </a:p>
        </p:txBody>
      </p:sp>
      <p:sp>
        <p:nvSpPr>
          <p:cNvPr id="3" name="內容版面配置區 2"/>
          <p:cNvSpPr>
            <a:spLocks noGrp="1"/>
          </p:cNvSpPr>
          <p:nvPr>
            <p:ph idx="1"/>
          </p:nvPr>
        </p:nvSpPr>
        <p:spPr>
          <a:xfrm>
            <a:off x="609599" y="2160590"/>
            <a:ext cx="6347714" cy="1869543"/>
          </a:xfrm>
        </p:spPr>
        <p:txBody>
          <a:bodyPr/>
          <a:lstStyle/>
          <a:p>
            <a:r>
              <a:rPr lang="zh-TW" altLang="en-US" dirty="0" smtClean="0"/>
              <a:t>文件如何擺放，要如何開發，要如何維護，通常沒有那麼容易可以一試就知道，通常需要很長一段時間的摸索，中間可能會經歷搬動位置，改動</a:t>
            </a:r>
            <a:r>
              <a:rPr lang="en-US" altLang="zh-TW" dirty="0" smtClean="0"/>
              <a:t>lib</a:t>
            </a:r>
            <a:r>
              <a:rPr lang="zh-TW" altLang="en-US" dirty="0" smtClean="0"/>
              <a:t>組合</a:t>
            </a:r>
            <a:r>
              <a:rPr lang="en-US" altLang="zh-TW" dirty="0" smtClean="0"/>
              <a:t>…</a:t>
            </a:r>
            <a:r>
              <a:rPr lang="zh-TW" altLang="en-US" dirty="0" smtClean="0"/>
              <a:t>等非常浪費時間精力的事情，因此如何能夠效法別人的最佳實踐，就是很重要的課題。</a:t>
            </a:r>
            <a:endParaRPr lang="en-US" altLang="zh-TW" dirty="0" smtClean="0"/>
          </a:p>
        </p:txBody>
      </p:sp>
      <p:pic>
        <p:nvPicPr>
          <p:cNvPr id="6" name="圖片 5"/>
          <p:cNvPicPr>
            <a:picLocks noChangeAspect="1"/>
          </p:cNvPicPr>
          <p:nvPr/>
        </p:nvPicPr>
        <p:blipFill>
          <a:blip r:embed="rId2"/>
          <a:stretch>
            <a:fillRect/>
          </a:stretch>
        </p:blipFill>
        <p:spPr>
          <a:xfrm>
            <a:off x="695645" y="4030133"/>
            <a:ext cx="6514286" cy="2380952"/>
          </a:xfrm>
          <a:prstGeom prst="rect">
            <a:avLst/>
          </a:prstGeom>
        </p:spPr>
      </p:pic>
      <p:pic>
        <p:nvPicPr>
          <p:cNvPr id="7" name="圖片 6"/>
          <p:cNvPicPr>
            <a:picLocks noChangeAspect="1"/>
          </p:cNvPicPr>
          <p:nvPr/>
        </p:nvPicPr>
        <p:blipFill>
          <a:blip r:embed="rId3"/>
          <a:stretch>
            <a:fillRect/>
          </a:stretch>
        </p:blipFill>
        <p:spPr>
          <a:xfrm>
            <a:off x="4691967" y="4592334"/>
            <a:ext cx="3878185" cy="1018243"/>
          </a:xfrm>
          <a:prstGeom prst="rect">
            <a:avLst/>
          </a:prstGeom>
        </p:spPr>
      </p:pic>
    </p:spTree>
    <p:extLst>
      <p:ext uri="{BB962C8B-B14F-4D97-AF65-F5344CB8AC3E}">
        <p14:creationId xmlns:p14="http://schemas.microsoft.com/office/powerpoint/2010/main" val="113914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Bootstrap</a:t>
            </a:r>
            <a:endParaRPr lang="zh-TW" altLang="en-US" dirty="0"/>
          </a:p>
        </p:txBody>
      </p:sp>
      <p:sp>
        <p:nvSpPr>
          <p:cNvPr id="3" name="內容版面配置區 2"/>
          <p:cNvSpPr>
            <a:spLocks noGrp="1"/>
          </p:cNvSpPr>
          <p:nvPr>
            <p:ph idx="1"/>
          </p:nvPr>
        </p:nvSpPr>
        <p:spPr>
          <a:xfrm>
            <a:off x="609599" y="4797777"/>
            <a:ext cx="6347714" cy="1243585"/>
          </a:xfrm>
        </p:spPr>
        <p:txBody>
          <a:bodyPr/>
          <a:lstStyle/>
          <a:p>
            <a:r>
              <a:rPr lang="zh-TW" altLang="en-US" dirty="0" smtClean="0"/>
              <a:t>網格系統</a:t>
            </a:r>
            <a:endParaRPr lang="en-US" altLang="zh-TW" dirty="0" smtClean="0"/>
          </a:p>
          <a:p>
            <a:r>
              <a:rPr lang="zh-TW" altLang="en-US" dirty="0" smtClean="0"/>
              <a:t>豐富的元件</a:t>
            </a:r>
            <a:endParaRPr lang="en-US" altLang="zh-TW" dirty="0" smtClean="0"/>
          </a:p>
          <a:p>
            <a:r>
              <a:rPr lang="en-US" altLang="zh-TW" dirty="0" smtClean="0"/>
              <a:t>RWD</a:t>
            </a:r>
            <a:r>
              <a:rPr lang="zh-TW" altLang="en-US" dirty="0" smtClean="0"/>
              <a:t>適應性網站開發</a:t>
            </a:r>
            <a:endParaRPr lang="zh-TW" altLang="en-US" dirty="0"/>
          </a:p>
        </p:txBody>
      </p:sp>
      <p:pic>
        <p:nvPicPr>
          <p:cNvPr id="6" name="圖片 5"/>
          <p:cNvPicPr>
            <a:picLocks noChangeAspect="1"/>
          </p:cNvPicPr>
          <p:nvPr/>
        </p:nvPicPr>
        <p:blipFill>
          <a:blip r:embed="rId2"/>
          <a:stretch>
            <a:fillRect/>
          </a:stretch>
        </p:blipFill>
        <p:spPr>
          <a:xfrm>
            <a:off x="609599" y="1363936"/>
            <a:ext cx="6744686" cy="2955387"/>
          </a:xfrm>
          <a:prstGeom prst="rect">
            <a:avLst/>
          </a:prstGeom>
        </p:spPr>
      </p:pic>
    </p:spTree>
    <p:extLst>
      <p:ext uri="{BB962C8B-B14F-4D97-AF65-F5344CB8AC3E}">
        <p14:creationId xmlns:p14="http://schemas.microsoft.com/office/powerpoint/2010/main" val="6115730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上課</a:t>
            </a:r>
            <a:r>
              <a:rPr lang="zh-TW" altLang="en-US" dirty="0"/>
              <a:t>教材</a:t>
            </a:r>
          </a:p>
        </p:txBody>
      </p:sp>
      <p:sp>
        <p:nvSpPr>
          <p:cNvPr id="3" name="內容版面配置區 2"/>
          <p:cNvSpPr>
            <a:spLocks noGrp="1"/>
          </p:cNvSpPr>
          <p:nvPr>
            <p:ph idx="1"/>
          </p:nvPr>
        </p:nvSpPr>
        <p:spPr/>
        <p:txBody>
          <a:bodyPr/>
          <a:lstStyle/>
          <a:p>
            <a:r>
              <a:rPr lang="en-US" altLang="zh-TW" dirty="0"/>
              <a:t>https://github.com/alexchen7022/JavaScriptStudyMaterial</a:t>
            </a:r>
            <a:endParaRPr lang="zh-TW" altLang="en-US" dirty="0"/>
          </a:p>
        </p:txBody>
      </p:sp>
    </p:spTree>
    <p:extLst>
      <p:ext uri="{BB962C8B-B14F-4D97-AF65-F5344CB8AC3E}">
        <p14:creationId xmlns:p14="http://schemas.microsoft.com/office/powerpoint/2010/main" val="24017834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smtClean="0"/>
              <a:t>Demo</a:t>
            </a:r>
            <a:endParaRPr lang="zh-TW" altLang="en-US" dirty="0"/>
          </a:p>
        </p:txBody>
      </p:sp>
      <p:sp>
        <p:nvSpPr>
          <p:cNvPr id="7" name="文字版面配置區 6"/>
          <p:cNvSpPr>
            <a:spLocks noGrp="1"/>
          </p:cNvSpPr>
          <p:nvPr>
            <p:ph type="body" idx="1"/>
          </p:nvPr>
        </p:nvSpPr>
        <p:spPr/>
        <p:txBody>
          <a:bodyPr/>
          <a:lstStyle/>
          <a:p>
            <a:r>
              <a:rPr lang="zh-TW" altLang="en-US" dirty="0" smtClean="0"/>
              <a:t>格線系統</a:t>
            </a:r>
            <a:r>
              <a:rPr lang="en-US" altLang="zh-TW" dirty="0" smtClean="0"/>
              <a:t>+</a:t>
            </a:r>
            <a:r>
              <a:rPr lang="zh-TW" altLang="en-US" dirty="0" smtClean="0"/>
              <a:t>元件</a:t>
            </a:r>
            <a:endParaRPr lang="zh-TW" altLang="en-US" dirty="0"/>
          </a:p>
        </p:txBody>
      </p:sp>
    </p:spTree>
    <p:extLst>
      <p:ext uri="{BB962C8B-B14F-4D97-AF65-F5344CB8AC3E}">
        <p14:creationId xmlns:p14="http://schemas.microsoft.com/office/powerpoint/2010/main" val="11935969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jQuery</a:t>
            </a:r>
            <a:endParaRPr lang="zh-TW" altLang="en-US" dirty="0"/>
          </a:p>
        </p:txBody>
      </p:sp>
      <p:sp>
        <p:nvSpPr>
          <p:cNvPr id="3" name="內容版面配置區 2"/>
          <p:cNvSpPr>
            <a:spLocks noGrp="1"/>
          </p:cNvSpPr>
          <p:nvPr>
            <p:ph idx="1"/>
          </p:nvPr>
        </p:nvSpPr>
        <p:spPr/>
        <p:txBody>
          <a:bodyPr/>
          <a:lstStyle/>
          <a:p>
            <a:r>
              <a:rPr lang="zh-TW" altLang="en-US" dirty="0" smtClean="0"/>
              <a:t>基本</a:t>
            </a:r>
            <a:r>
              <a:rPr lang="zh-TW" altLang="en-US" dirty="0"/>
              <a:t>核心</a:t>
            </a:r>
            <a:endParaRPr lang="en-US" altLang="zh-TW" dirty="0" smtClean="0"/>
          </a:p>
          <a:p>
            <a:pPr lvl="1"/>
            <a:r>
              <a:rPr lang="zh-TW" altLang="en-US" dirty="0" smtClean="0"/>
              <a:t>跨</a:t>
            </a:r>
            <a:r>
              <a:rPr lang="zh-TW" altLang="en-US" dirty="0"/>
              <a:t>瀏覽器的</a:t>
            </a:r>
            <a:r>
              <a:rPr lang="en-US" altLang="zh-TW" dirty="0"/>
              <a:t>DOM</a:t>
            </a:r>
            <a:r>
              <a:rPr lang="zh-TW" altLang="en-US" dirty="0"/>
              <a:t>元素選擇</a:t>
            </a:r>
          </a:p>
          <a:p>
            <a:pPr lvl="1"/>
            <a:r>
              <a:rPr lang="en-US" altLang="zh-TW" dirty="0"/>
              <a:t>DOM</a:t>
            </a:r>
            <a:r>
              <a:rPr lang="zh-TW" altLang="en-US" dirty="0"/>
              <a:t>巡訪與更改：支援</a:t>
            </a:r>
            <a:r>
              <a:rPr lang="en-US" altLang="zh-TW" dirty="0"/>
              <a:t>CSS 1-3</a:t>
            </a:r>
          </a:p>
          <a:p>
            <a:pPr lvl="1"/>
            <a:r>
              <a:rPr lang="zh-TW" altLang="en-US" dirty="0"/>
              <a:t>事件（</a:t>
            </a:r>
            <a:r>
              <a:rPr lang="en-US" altLang="zh-TW" dirty="0"/>
              <a:t>Events</a:t>
            </a:r>
            <a:r>
              <a:rPr lang="zh-TW" altLang="en-US" dirty="0"/>
              <a:t>）</a:t>
            </a:r>
          </a:p>
          <a:p>
            <a:pPr lvl="1"/>
            <a:r>
              <a:rPr lang="en-US" altLang="zh-TW" dirty="0"/>
              <a:t>CSS</a:t>
            </a:r>
            <a:r>
              <a:rPr lang="zh-TW" altLang="en-US" dirty="0"/>
              <a:t>操縱</a:t>
            </a:r>
          </a:p>
          <a:p>
            <a:pPr lvl="1"/>
            <a:r>
              <a:rPr lang="zh-TW" altLang="en-US" dirty="0"/>
              <a:t>特效和動畫（移動顯示位置、淡入、淡出）</a:t>
            </a:r>
          </a:p>
          <a:p>
            <a:pPr lvl="1"/>
            <a:r>
              <a:rPr lang="en-US" altLang="zh-TW" dirty="0" smtClean="0"/>
              <a:t>Ajax</a:t>
            </a:r>
          </a:p>
          <a:p>
            <a:endParaRPr lang="en-US" altLang="zh-TW" dirty="0"/>
          </a:p>
        </p:txBody>
      </p:sp>
    </p:spTree>
    <p:extLst>
      <p:ext uri="{BB962C8B-B14F-4D97-AF65-F5344CB8AC3E}">
        <p14:creationId xmlns:p14="http://schemas.microsoft.com/office/powerpoint/2010/main" val="20333010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重點用語</a:t>
            </a:r>
            <a:r>
              <a:rPr lang="en-US" altLang="zh-TW" dirty="0" smtClean="0"/>
              <a:t>:</a:t>
            </a:r>
            <a:endParaRPr lang="zh-TW" altLang="en-US" dirty="0"/>
          </a:p>
        </p:txBody>
      </p:sp>
      <p:sp>
        <p:nvSpPr>
          <p:cNvPr id="5" name="文字版面配置區 4"/>
          <p:cNvSpPr>
            <a:spLocks noGrp="1"/>
          </p:cNvSpPr>
          <p:nvPr>
            <p:ph type="body" idx="1"/>
          </p:nvPr>
        </p:nvSpPr>
        <p:spPr>
          <a:xfrm>
            <a:off x="609599" y="1540094"/>
            <a:ext cx="3090672" cy="1520789"/>
          </a:xfrm>
        </p:spPr>
        <p:txBody>
          <a:bodyPr>
            <a:normAutofit lnSpcReduction="10000"/>
          </a:bodyPr>
          <a:lstStyle/>
          <a:p>
            <a:r>
              <a:rPr lang="en-US" altLang="zh-TW" b="1" dirty="0" smtClean="0"/>
              <a:t>Shim</a:t>
            </a:r>
            <a:r>
              <a:rPr lang="zh-TW" altLang="en-US" b="1" dirty="0" smtClean="0"/>
              <a:t>，墊片，將舊的</a:t>
            </a:r>
            <a:r>
              <a:rPr lang="en-US" altLang="zh-TW" b="1" dirty="0" smtClean="0"/>
              <a:t>lib</a:t>
            </a:r>
            <a:r>
              <a:rPr lang="zh-TW" altLang="en-US" b="1" dirty="0" smtClean="0"/>
              <a:t>導入新的框架之中，必須有一些差距需要</a:t>
            </a:r>
            <a:r>
              <a:rPr lang="zh-TW" altLang="en-US" b="1" dirty="0"/>
              <a:t>調整，稱之為</a:t>
            </a:r>
            <a:r>
              <a:rPr lang="en-US" altLang="zh-TW" b="1" dirty="0"/>
              <a:t>Shim.</a:t>
            </a:r>
          </a:p>
        </p:txBody>
      </p:sp>
      <p:sp>
        <p:nvSpPr>
          <p:cNvPr id="8" name="文字版面配置區 7"/>
          <p:cNvSpPr>
            <a:spLocks noGrp="1"/>
          </p:cNvSpPr>
          <p:nvPr>
            <p:ph type="body" sz="quarter" idx="3"/>
          </p:nvPr>
        </p:nvSpPr>
        <p:spPr>
          <a:xfrm>
            <a:off x="3866640" y="1257871"/>
            <a:ext cx="3090672" cy="1520789"/>
          </a:xfrm>
        </p:spPr>
        <p:txBody>
          <a:bodyPr/>
          <a:lstStyle/>
          <a:p>
            <a:r>
              <a:rPr lang="en-US" altLang="zh-TW" b="1" dirty="0" err="1" smtClean="0"/>
              <a:t>Polyfill</a:t>
            </a:r>
            <a:r>
              <a:rPr lang="en-US" altLang="zh-TW" b="1" dirty="0" smtClean="0"/>
              <a:t>:</a:t>
            </a:r>
            <a:r>
              <a:rPr lang="zh-TW" altLang="en-US" b="1" dirty="0" smtClean="0"/>
              <a:t>一種糊牆用的東西，用來抹平不同瀏覽器之間的差距。</a:t>
            </a:r>
            <a:endParaRPr lang="zh-TW" altLang="en-US" b="1" dirty="0"/>
          </a:p>
        </p:txBody>
      </p:sp>
      <p:pic>
        <p:nvPicPr>
          <p:cNvPr id="11" name="內容版面配置區 10"/>
          <p:cNvPicPr>
            <a:picLocks noGrp="1" noChangeAspect="1"/>
          </p:cNvPicPr>
          <p:nvPr>
            <p:ph sz="quarter" idx="4"/>
          </p:nvPr>
        </p:nvPicPr>
        <p:blipFill>
          <a:blip r:embed="rId2"/>
          <a:stretch>
            <a:fillRect/>
          </a:stretch>
        </p:blipFill>
        <p:spPr>
          <a:xfrm>
            <a:off x="3866640" y="2778660"/>
            <a:ext cx="3090863" cy="3017806"/>
          </a:xfrm>
          <a:prstGeom prst="rect">
            <a:avLst/>
          </a:prstGeom>
        </p:spPr>
      </p:pic>
      <p:pic>
        <p:nvPicPr>
          <p:cNvPr id="10" name="內容版面配置區 9"/>
          <p:cNvPicPr>
            <a:picLocks noGrp="1" noChangeAspect="1"/>
          </p:cNvPicPr>
          <p:nvPr>
            <p:ph sz="half" idx="2"/>
          </p:nvPr>
        </p:nvPicPr>
        <p:blipFill>
          <a:blip r:embed="rId3"/>
          <a:stretch>
            <a:fillRect/>
          </a:stretch>
        </p:blipFill>
        <p:spPr>
          <a:xfrm>
            <a:off x="609600" y="3060884"/>
            <a:ext cx="3090863" cy="1415331"/>
          </a:xfrm>
          <a:prstGeom prst="rect">
            <a:avLst/>
          </a:prstGeom>
        </p:spPr>
      </p:pic>
    </p:spTree>
    <p:extLst>
      <p:ext uri="{BB962C8B-B14F-4D97-AF65-F5344CB8AC3E}">
        <p14:creationId xmlns:p14="http://schemas.microsoft.com/office/powerpoint/2010/main" val="19421972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en-US" altLang="zh-TW" dirty="0" smtClean="0"/>
              <a:t>Event </a:t>
            </a:r>
            <a:br>
              <a:rPr lang="en-US" altLang="zh-TW" dirty="0" smtClean="0"/>
            </a:br>
            <a:r>
              <a:rPr lang="en-US" altLang="zh-TW" dirty="0" smtClean="0"/>
              <a:t>bubble </a:t>
            </a:r>
            <a:r>
              <a:rPr lang="en-US" altLang="zh-TW" dirty="0"/>
              <a:t>up, trickle down</a:t>
            </a:r>
            <a:endParaRPr lang="zh-TW" altLang="en-US" dirty="0"/>
          </a:p>
        </p:txBody>
      </p:sp>
      <p:sp>
        <p:nvSpPr>
          <p:cNvPr id="8" name="內容版面配置區 7"/>
          <p:cNvSpPr>
            <a:spLocks noGrp="1"/>
          </p:cNvSpPr>
          <p:nvPr>
            <p:ph idx="1"/>
          </p:nvPr>
        </p:nvSpPr>
        <p:spPr>
          <a:xfrm>
            <a:off x="609599" y="2160591"/>
            <a:ext cx="3676651" cy="2068510"/>
          </a:xfrm>
        </p:spPr>
        <p:txBody>
          <a:bodyPr/>
          <a:lstStyle/>
          <a:p>
            <a:r>
              <a:rPr lang="zh-TW" altLang="en-US" dirty="0" smtClean="0"/>
              <a:t>早期</a:t>
            </a:r>
            <a:endParaRPr lang="en-US" altLang="zh-TW" dirty="0" smtClean="0"/>
          </a:p>
          <a:p>
            <a:pPr lvl="1"/>
            <a:r>
              <a:rPr lang="en-US" altLang="zh-TW" dirty="0" smtClean="0"/>
              <a:t>Netscape</a:t>
            </a:r>
            <a:r>
              <a:rPr lang="en-US" altLang="zh-TW" dirty="0"/>
              <a:t> </a:t>
            </a:r>
            <a:r>
              <a:rPr lang="en-US" altLang="zh-TW" dirty="0" smtClean="0"/>
              <a:t>:</a:t>
            </a:r>
            <a:r>
              <a:rPr lang="en-US" altLang="zh-TW" dirty="0"/>
              <a:t> trickle </a:t>
            </a:r>
            <a:r>
              <a:rPr lang="en-US" altLang="zh-TW" dirty="0" smtClean="0"/>
              <a:t>down</a:t>
            </a:r>
          </a:p>
          <a:p>
            <a:pPr lvl="1"/>
            <a:r>
              <a:rPr lang="en-US" altLang="zh-TW" dirty="0" smtClean="0"/>
              <a:t>IE</a:t>
            </a:r>
            <a:r>
              <a:rPr lang="zh-TW" altLang="en-US" dirty="0" smtClean="0"/>
              <a:t>：</a:t>
            </a:r>
            <a:r>
              <a:rPr lang="en-US" altLang="zh-TW" dirty="0"/>
              <a:t> bubble </a:t>
            </a:r>
            <a:r>
              <a:rPr lang="en-US" altLang="zh-TW" dirty="0" smtClean="0"/>
              <a:t>up</a:t>
            </a:r>
          </a:p>
          <a:p>
            <a:pPr marL="342900" lvl="1" indent="-342900"/>
            <a:r>
              <a:rPr lang="en-US" altLang="zh-TW" dirty="0"/>
              <a:t>IE &lt; </a:t>
            </a:r>
            <a:r>
              <a:rPr lang="zh-TW" altLang="en-US" dirty="0" smtClean="0"/>
              <a:t>９只有 </a:t>
            </a:r>
            <a:r>
              <a:rPr lang="en-US" altLang="zh-TW" dirty="0" smtClean="0"/>
              <a:t>bubble up</a:t>
            </a:r>
          </a:p>
          <a:p>
            <a:pPr marL="342900" lvl="1" indent="-342900"/>
            <a:r>
              <a:rPr lang="zh-TW" altLang="en-US" dirty="0" smtClean="0"/>
              <a:t>所以</a:t>
            </a:r>
            <a:r>
              <a:rPr lang="en-US" altLang="zh-TW" dirty="0" smtClean="0"/>
              <a:t>JQuery</a:t>
            </a:r>
            <a:r>
              <a:rPr lang="zh-TW" altLang="en-US" dirty="0" smtClean="0"/>
              <a:t>只有</a:t>
            </a:r>
            <a:r>
              <a:rPr lang="en-US" altLang="zh-TW" dirty="0" smtClean="0"/>
              <a:t>support bubble up.</a:t>
            </a:r>
            <a:endParaRPr lang="en-US" altLang="zh-TW" dirty="0"/>
          </a:p>
          <a:p>
            <a:endParaRPr lang="zh-TW" altLang="en-US" dirty="0"/>
          </a:p>
        </p:txBody>
      </p:sp>
      <p:grpSp>
        <p:nvGrpSpPr>
          <p:cNvPr id="9" name="群組 8"/>
          <p:cNvGrpSpPr/>
          <p:nvPr/>
        </p:nvGrpSpPr>
        <p:grpSpPr>
          <a:xfrm>
            <a:off x="4381500" y="2276475"/>
            <a:ext cx="4133850" cy="2585323"/>
            <a:chOff x="4381500" y="2276475"/>
            <a:chExt cx="4133850" cy="2585323"/>
          </a:xfrm>
        </p:grpSpPr>
        <p:sp>
          <p:nvSpPr>
            <p:cNvPr id="6" name="文字方塊 5"/>
            <p:cNvSpPr txBox="1"/>
            <p:nvPr/>
          </p:nvSpPr>
          <p:spPr>
            <a:xfrm>
              <a:off x="4381500" y="2276475"/>
              <a:ext cx="4133850" cy="2585323"/>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zh-TW" dirty="0" smtClean="0"/>
                <a:t>Body</a:t>
              </a:r>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zh-TW" altLang="en-US" dirty="0"/>
            </a:p>
          </p:txBody>
        </p:sp>
        <p:grpSp>
          <p:nvGrpSpPr>
            <p:cNvPr id="5" name="群組 4"/>
            <p:cNvGrpSpPr/>
            <p:nvPr/>
          </p:nvGrpSpPr>
          <p:grpSpPr>
            <a:xfrm>
              <a:off x="4743450" y="2724150"/>
              <a:ext cx="3209925" cy="1754326"/>
              <a:chOff x="4381500" y="2266950"/>
              <a:chExt cx="3209925" cy="1754326"/>
            </a:xfrm>
          </p:grpSpPr>
          <p:sp>
            <p:nvSpPr>
              <p:cNvPr id="2" name="文字方塊 1"/>
              <p:cNvSpPr txBox="1"/>
              <p:nvPr/>
            </p:nvSpPr>
            <p:spPr>
              <a:xfrm>
                <a:off x="4381500" y="2266950"/>
                <a:ext cx="3209925" cy="1754326"/>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dirty="0" smtClean="0"/>
                  <a:t>DIV</a:t>
                </a:r>
              </a:p>
              <a:p>
                <a:endParaRPr lang="en-US" altLang="zh-TW" dirty="0"/>
              </a:p>
              <a:p>
                <a:endParaRPr lang="en-US" altLang="zh-TW" dirty="0" smtClean="0"/>
              </a:p>
              <a:p>
                <a:endParaRPr lang="en-US" altLang="zh-TW" dirty="0"/>
              </a:p>
              <a:p>
                <a:endParaRPr lang="en-US" altLang="zh-TW" dirty="0" smtClean="0"/>
              </a:p>
              <a:p>
                <a:endParaRPr lang="zh-TW" altLang="en-US" dirty="0"/>
              </a:p>
            </p:txBody>
          </p:sp>
          <p:sp>
            <p:nvSpPr>
              <p:cNvPr id="3" name="文字方塊 2"/>
              <p:cNvSpPr txBox="1"/>
              <p:nvPr/>
            </p:nvSpPr>
            <p:spPr>
              <a:xfrm>
                <a:off x="4557712" y="2594681"/>
                <a:ext cx="2857500"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dirty="0" smtClean="0"/>
                  <a:t>P</a:t>
                </a:r>
              </a:p>
              <a:p>
                <a:endParaRPr lang="en-US" altLang="zh-TW" dirty="0"/>
              </a:p>
              <a:p>
                <a:endParaRPr lang="en-US" altLang="zh-TW" dirty="0" smtClean="0"/>
              </a:p>
              <a:p>
                <a:endParaRPr lang="zh-TW" altLang="en-US" dirty="0"/>
              </a:p>
            </p:txBody>
          </p:sp>
          <p:sp>
            <p:nvSpPr>
              <p:cNvPr id="4" name="文字方塊 3"/>
              <p:cNvSpPr txBox="1"/>
              <p:nvPr/>
            </p:nvSpPr>
            <p:spPr>
              <a:xfrm>
                <a:off x="4981575" y="2959447"/>
                <a:ext cx="1975737"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altLang="zh-TW" dirty="0" smtClean="0"/>
                  <a:t>Hello</a:t>
                </a:r>
                <a:endParaRPr lang="zh-TW" altLang="en-US" dirty="0"/>
              </a:p>
            </p:txBody>
          </p:sp>
        </p:grpSp>
      </p:grpSp>
    </p:spTree>
    <p:extLst>
      <p:ext uri="{BB962C8B-B14F-4D97-AF65-F5344CB8AC3E}">
        <p14:creationId xmlns:p14="http://schemas.microsoft.com/office/powerpoint/2010/main" val="119211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fade">
                                      <p:cBhvr>
                                        <p:cTn id="7" dur="1000"/>
                                        <p:tgtEl>
                                          <p:spTgt spid="8">
                                            <p:txEl>
                                              <p:pRg st="4" end="4"/>
                                            </p:txEl>
                                          </p:spTgt>
                                        </p:tgtEl>
                                      </p:cBhvr>
                                    </p:animEffect>
                                    <p:anim calcmode="lin" valueType="num">
                                      <p:cBhvr>
                                        <p:cTn id="8"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Modernizr</a:t>
            </a:r>
            <a:endParaRPr lang="zh-TW" altLang="en-US" dirty="0"/>
          </a:p>
        </p:txBody>
      </p:sp>
      <p:sp>
        <p:nvSpPr>
          <p:cNvPr id="3" name="內容版面配置區 2"/>
          <p:cNvSpPr>
            <a:spLocks noGrp="1"/>
          </p:cNvSpPr>
          <p:nvPr>
            <p:ph idx="1"/>
          </p:nvPr>
        </p:nvSpPr>
        <p:spPr>
          <a:xfrm>
            <a:off x="609599" y="1550991"/>
            <a:ext cx="6347714" cy="718077"/>
          </a:xfrm>
        </p:spPr>
        <p:txBody>
          <a:bodyPr/>
          <a:lstStyle/>
          <a:p>
            <a:r>
              <a:rPr lang="zh-TW" altLang="en-US" dirty="0" smtClean="0"/>
              <a:t>讓你知道你目標的瀏覽器目前對</a:t>
            </a:r>
            <a:r>
              <a:rPr lang="en-US" altLang="zh-TW" dirty="0" smtClean="0"/>
              <a:t>HTML5</a:t>
            </a:r>
            <a:r>
              <a:rPr lang="zh-TW" altLang="en-US" dirty="0" smtClean="0"/>
              <a:t>與</a:t>
            </a:r>
            <a:r>
              <a:rPr lang="en-US" altLang="zh-TW" dirty="0" smtClean="0"/>
              <a:t>CSS3</a:t>
            </a:r>
            <a:r>
              <a:rPr lang="zh-TW" altLang="en-US" dirty="0" smtClean="0"/>
              <a:t>目前支援的狀況。</a:t>
            </a:r>
            <a:endParaRPr lang="en-US" altLang="zh-TW" dirty="0" smtClean="0"/>
          </a:p>
          <a:p>
            <a:endParaRPr lang="zh-TW" altLang="en-US" dirty="0"/>
          </a:p>
        </p:txBody>
      </p:sp>
      <p:pic>
        <p:nvPicPr>
          <p:cNvPr id="4" name="圖片 3"/>
          <p:cNvPicPr>
            <a:picLocks noChangeAspect="1"/>
          </p:cNvPicPr>
          <p:nvPr/>
        </p:nvPicPr>
        <p:blipFill>
          <a:blip r:embed="rId3"/>
          <a:stretch>
            <a:fillRect/>
          </a:stretch>
        </p:blipFill>
        <p:spPr>
          <a:xfrm>
            <a:off x="1106311" y="2371782"/>
            <a:ext cx="4770451" cy="1636578"/>
          </a:xfrm>
          <a:prstGeom prst="rect">
            <a:avLst/>
          </a:prstGeom>
        </p:spPr>
      </p:pic>
      <p:sp>
        <p:nvSpPr>
          <p:cNvPr id="5" name="內容版面配置區 2"/>
          <p:cNvSpPr txBox="1">
            <a:spLocks/>
          </p:cNvSpPr>
          <p:nvPr/>
        </p:nvSpPr>
        <p:spPr>
          <a:xfrm>
            <a:off x="609598" y="4220814"/>
            <a:ext cx="6347714" cy="7180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TW" altLang="en-US" dirty="0" smtClean="0"/>
              <a:t>可以透過</a:t>
            </a:r>
            <a:r>
              <a:rPr lang="en-US" altLang="zh-TW" dirty="0" err="1" smtClean="0"/>
              <a:t>Javascript</a:t>
            </a:r>
            <a:r>
              <a:rPr lang="zh-TW" altLang="en-US" dirty="0" smtClean="0"/>
              <a:t>進行不一樣的後續處理</a:t>
            </a:r>
            <a:endParaRPr lang="en-US" altLang="zh-TW" dirty="0" smtClean="0"/>
          </a:p>
          <a:p>
            <a:pPr marL="0" indent="0">
              <a:buNone/>
            </a:pPr>
            <a:endParaRPr lang="zh-TW" altLang="en-US" dirty="0"/>
          </a:p>
        </p:txBody>
      </p:sp>
      <p:pic>
        <p:nvPicPr>
          <p:cNvPr id="6" name="圖片 5"/>
          <p:cNvPicPr>
            <a:picLocks noChangeAspect="1"/>
          </p:cNvPicPr>
          <p:nvPr/>
        </p:nvPicPr>
        <p:blipFill>
          <a:blip r:embed="rId4"/>
          <a:stretch>
            <a:fillRect/>
          </a:stretch>
        </p:blipFill>
        <p:spPr>
          <a:xfrm>
            <a:off x="1106311" y="4677735"/>
            <a:ext cx="5123809" cy="2219048"/>
          </a:xfrm>
          <a:prstGeom prst="rect">
            <a:avLst/>
          </a:prstGeom>
        </p:spPr>
      </p:pic>
    </p:spTree>
    <p:extLst>
      <p:ext uri="{BB962C8B-B14F-4D97-AF65-F5344CB8AC3E}">
        <p14:creationId xmlns:p14="http://schemas.microsoft.com/office/powerpoint/2010/main" val="11804595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smtClean="0"/>
              <a:t>Demo</a:t>
            </a:r>
            <a:endParaRPr lang="zh-TW" altLang="en-US" dirty="0"/>
          </a:p>
        </p:txBody>
      </p:sp>
      <p:sp>
        <p:nvSpPr>
          <p:cNvPr id="7" name="文字版面配置區 6"/>
          <p:cNvSpPr>
            <a:spLocks noGrp="1"/>
          </p:cNvSpPr>
          <p:nvPr>
            <p:ph type="body" idx="1"/>
          </p:nvPr>
        </p:nvSpPr>
        <p:spPr/>
        <p:txBody>
          <a:bodyPr/>
          <a:lstStyle/>
          <a:p>
            <a:r>
              <a:rPr lang="en-US" altLang="zh-TW" dirty="0" smtClean="0"/>
              <a:t>no-</a:t>
            </a:r>
            <a:r>
              <a:rPr lang="en-US" altLang="zh-TW" dirty="0" err="1" smtClean="0"/>
              <a:t>js</a:t>
            </a:r>
            <a:endParaRPr lang="zh-TW" altLang="en-US" dirty="0"/>
          </a:p>
        </p:txBody>
      </p:sp>
    </p:spTree>
    <p:extLst>
      <p:ext uri="{BB962C8B-B14F-4D97-AF65-F5344CB8AC3E}">
        <p14:creationId xmlns:p14="http://schemas.microsoft.com/office/powerpoint/2010/main" val="21788041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Lint</a:t>
            </a:r>
            <a:endParaRPr lang="zh-TW" altLang="en-US" dirty="0"/>
          </a:p>
        </p:txBody>
      </p:sp>
      <p:sp>
        <p:nvSpPr>
          <p:cNvPr id="3" name="內容版面配置區 2"/>
          <p:cNvSpPr>
            <a:spLocks noGrp="1"/>
          </p:cNvSpPr>
          <p:nvPr>
            <p:ph idx="1"/>
          </p:nvPr>
        </p:nvSpPr>
        <p:spPr>
          <a:xfrm>
            <a:off x="609599" y="2167467"/>
            <a:ext cx="6347714" cy="3873896"/>
          </a:xfrm>
        </p:spPr>
        <p:txBody>
          <a:bodyPr/>
          <a:lstStyle/>
          <a:p>
            <a:r>
              <a:rPr lang="zh-TW" altLang="en-US" dirty="0"/>
              <a:t>在計算機科學中，</a:t>
            </a:r>
            <a:r>
              <a:rPr lang="en-US" altLang="zh-TW" dirty="0"/>
              <a:t>lint</a:t>
            </a:r>
            <a:r>
              <a:rPr lang="zh-TW" altLang="en-US" dirty="0"/>
              <a:t>是一種工具程序的名稱，它用來標記源代碼中，某些可疑的、不具結構性的段落。它是一種靜態程序分析工具，最早適用於</a:t>
            </a:r>
            <a:r>
              <a:rPr lang="en-US" altLang="zh-TW" dirty="0"/>
              <a:t>C</a:t>
            </a:r>
            <a:r>
              <a:rPr lang="zh-TW" altLang="en-US" dirty="0"/>
              <a:t>語言，在</a:t>
            </a:r>
            <a:r>
              <a:rPr lang="en-US" altLang="zh-TW" dirty="0"/>
              <a:t>UNIX</a:t>
            </a:r>
            <a:r>
              <a:rPr lang="zh-TW" altLang="en-US" dirty="0"/>
              <a:t>平台上開發出來。後來它成為通用術語，可用於描述在任何一種電腦編程語言中，用來標記源代碼中有疑義段落的工具</a:t>
            </a:r>
            <a:r>
              <a:rPr lang="zh-TW" altLang="en-US" dirty="0" smtClean="0"/>
              <a:t>。</a:t>
            </a:r>
            <a:endParaRPr lang="en-US" altLang="zh-TW" dirty="0" smtClean="0"/>
          </a:p>
          <a:p>
            <a:r>
              <a:rPr lang="zh-TW" altLang="en-US" dirty="0" smtClean="0"/>
              <a:t>如果你是單打獨鬥，如果你想先檢查一下不要被老闆釘</a:t>
            </a:r>
            <a:endParaRPr lang="en-US" altLang="zh-TW" dirty="0" smtClean="0"/>
          </a:p>
          <a:p>
            <a:r>
              <a:rPr lang="en-US" altLang="zh-TW" dirty="0" err="1" smtClean="0"/>
              <a:t>EsLint</a:t>
            </a:r>
            <a:r>
              <a:rPr lang="zh-TW" altLang="en-US" dirty="0" smtClean="0"/>
              <a:t>是你的好朋友，有人會幫你檢查你的程式碼哪邊有可能跟別人不一樣</a:t>
            </a:r>
            <a:r>
              <a:rPr lang="en-US" altLang="zh-TW" dirty="0" smtClean="0"/>
              <a:t>(format)</a:t>
            </a:r>
            <a:r>
              <a:rPr lang="zh-TW" altLang="en-US" dirty="0" smtClean="0"/>
              <a:t>，哪邊有可能會出錯</a:t>
            </a:r>
            <a:r>
              <a:rPr lang="en-US" altLang="zh-TW" dirty="0" smtClean="0"/>
              <a:t>(fetal error)</a:t>
            </a:r>
            <a:r>
              <a:rPr lang="zh-TW" altLang="en-US" dirty="0" smtClean="0"/>
              <a:t>。</a:t>
            </a:r>
            <a:endParaRPr lang="en-US" altLang="zh-TW" dirty="0" smtClean="0"/>
          </a:p>
          <a:p>
            <a:r>
              <a:rPr lang="zh-TW" altLang="en-US" dirty="0" smtClean="0"/>
              <a:t>可以執行</a:t>
            </a:r>
            <a:r>
              <a:rPr lang="en-US" altLang="zh-TW" dirty="0" smtClean="0"/>
              <a:t>task build</a:t>
            </a:r>
            <a:r>
              <a:rPr lang="zh-TW" altLang="en-US" dirty="0" smtClean="0"/>
              <a:t>就會驅動</a:t>
            </a:r>
            <a:r>
              <a:rPr lang="en-US" altLang="zh-TW" dirty="0" smtClean="0"/>
              <a:t>lint</a:t>
            </a:r>
            <a:r>
              <a:rPr lang="zh-TW" altLang="en-US" dirty="0" smtClean="0"/>
              <a:t>來檢查，是否有哪一些不符合的項目。</a:t>
            </a:r>
            <a:endParaRPr lang="zh-TW" altLang="en-US" dirty="0"/>
          </a:p>
        </p:txBody>
      </p:sp>
    </p:spTree>
    <p:extLst>
      <p:ext uri="{BB962C8B-B14F-4D97-AF65-F5344CB8AC3E}">
        <p14:creationId xmlns:p14="http://schemas.microsoft.com/office/powerpoint/2010/main" val="21684986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smtClean="0"/>
              <a:t>Demo</a:t>
            </a:r>
            <a:endParaRPr lang="zh-TW" altLang="en-US" dirty="0"/>
          </a:p>
        </p:txBody>
      </p:sp>
      <p:sp>
        <p:nvSpPr>
          <p:cNvPr id="7" name="文字版面配置區 6"/>
          <p:cNvSpPr>
            <a:spLocks noGrp="1"/>
          </p:cNvSpPr>
          <p:nvPr>
            <p:ph type="body" idx="1"/>
          </p:nvPr>
        </p:nvSpPr>
        <p:spPr>
          <a:xfrm>
            <a:off x="609598" y="4527447"/>
            <a:ext cx="6347715" cy="2144285"/>
          </a:xfrm>
        </p:spPr>
        <p:txBody>
          <a:bodyPr>
            <a:normAutofit/>
          </a:bodyPr>
          <a:lstStyle/>
          <a:p>
            <a:endParaRPr lang="zh-TW" altLang="en-US" dirty="0"/>
          </a:p>
        </p:txBody>
      </p:sp>
    </p:spTree>
    <p:extLst>
      <p:ext uri="{BB962C8B-B14F-4D97-AF65-F5344CB8AC3E}">
        <p14:creationId xmlns:p14="http://schemas.microsoft.com/office/powerpoint/2010/main" val="19736397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Babel</a:t>
            </a:r>
            <a:endParaRPr lang="zh-TW" altLang="en-US" dirty="0"/>
          </a:p>
        </p:txBody>
      </p:sp>
      <p:sp>
        <p:nvSpPr>
          <p:cNvPr id="3" name="內容版面配置區 2"/>
          <p:cNvSpPr>
            <a:spLocks noGrp="1"/>
          </p:cNvSpPr>
          <p:nvPr>
            <p:ph idx="1"/>
          </p:nvPr>
        </p:nvSpPr>
        <p:spPr>
          <a:xfrm>
            <a:off x="609599" y="2160590"/>
            <a:ext cx="6347714" cy="1361543"/>
          </a:xfrm>
        </p:spPr>
        <p:txBody>
          <a:bodyPr/>
          <a:lstStyle/>
          <a:p>
            <a:r>
              <a:rPr lang="zh-TW" altLang="en-US" dirty="0" smtClean="0"/>
              <a:t>透過下列網址，可以</a:t>
            </a:r>
            <a:r>
              <a:rPr lang="zh-TW" altLang="en-US" dirty="0"/>
              <a:t>查看目前</a:t>
            </a:r>
            <a:r>
              <a:rPr lang="en-US" altLang="zh-TW" dirty="0" err="1"/>
              <a:t>js</a:t>
            </a:r>
            <a:r>
              <a:rPr lang="zh-TW" altLang="en-US" dirty="0"/>
              <a:t>版本支援的程度。</a:t>
            </a:r>
            <a:endParaRPr lang="en-US" altLang="zh-TW" dirty="0" smtClean="0"/>
          </a:p>
          <a:p>
            <a:r>
              <a:rPr lang="en-US" altLang="zh-TW" dirty="0" smtClean="0">
                <a:hlinkClick r:id="rId3"/>
              </a:rPr>
              <a:t>http</a:t>
            </a:r>
            <a:r>
              <a:rPr lang="en-US" altLang="zh-TW" dirty="0">
                <a:hlinkClick r:id="rId3"/>
              </a:rPr>
              <a:t>://kangax.github.io/compat-table/es6</a:t>
            </a:r>
            <a:r>
              <a:rPr lang="en-US" altLang="zh-TW" dirty="0" smtClean="0">
                <a:hlinkClick r:id="rId3"/>
              </a:rPr>
              <a:t>/</a:t>
            </a:r>
            <a:endParaRPr lang="en-US" altLang="zh-TW" dirty="0" smtClean="0"/>
          </a:p>
          <a:p>
            <a:r>
              <a:rPr lang="en-US" altLang="zh-TW" dirty="0"/>
              <a:t>Babel </a:t>
            </a:r>
            <a:r>
              <a:rPr lang="en-US" altLang="zh-TW" dirty="0" smtClean="0"/>
              <a:t>: ES6</a:t>
            </a:r>
            <a:r>
              <a:rPr lang="zh-TW" altLang="en-US" dirty="0" smtClean="0"/>
              <a:t> </a:t>
            </a:r>
            <a:r>
              <a:rPr lang="en-US" altLang="zh-TW" dirty="0" err="1" smtClean="0"/>
              <a:t>polyfill</a:t>
            </a:r>
            <a:endParaRPr lang="zh-TW" altLang="en-US" dirty="0"/>
          </a:p>
        </p:txBody>
      </p:sp>
      <p:pic>
        <p:nvPicPr>
          <p:cNvPr id="5" name="圖片 4"/>
          <p:cNvPicPr>
            <a:picLocks noChangeAspect="1"/>
          </p:cNvPicPr>
          <p:nvPr/>
        </p:nvPicPr>
        <p:blipFill>
          <a:blip r:embed="rId4"/>
          <a:stretch>
            <a:fillRect/>
          </a:stretch>
        </p:blipFill>
        <p:spPr>
          <a:xfrm>
            <a:off x="693059" y="3522133"/>
            <a:ext cx="3090396" cy="1433689"/>
          </a:xfrm>
          <a:prstGeom prst="rect">
            <a:avLst/>
          </a:prstGeom>
        </p:spPr>
      </p:pic>
    </p:spTree>
    <p:extLst>
      <p:ext uri="{BB962C8B-B14F-4D97-AF65-F5344CB8AC3E}">
        <p14:creationId xmlns:p14="http://schemas.microsoft.com/office/powerpoint/2010/main" val="30952013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smtClean="0"/>
              <a:t>Demo</a:t>
            </a:r>
            <a:endParaRPr lang="zh-TW" altLang="en-US" dirty="0"/>
          </a:p>
        </p:txBody>
      </p:sp>
      <p:sp>
        <p:nvSpPr>
          <p:cNvPr id="7" name="文字版面配置區 6"/>
          <p:cNvSpPr>
            <a:spLocks noGrp="1"/>
          </p:cNvSpPr>
          <p:nvPr>
            <p:ph type="body" idx="1"/>
          </p:nvPr>
        </p:nvSpPr>
        <p:spPr>
          <a:xfrm>
            <a:off x="609598" y="4527448"/>
            <a:ext cx="6347715" cy="1184730"/>
          </a:xfrm>
        </p:spPr>
        <p:txBody>
          <a:bodyPr>
            <a:normAutofit/>
          </a:bodyPr>
          <a:lstStyle/>
          <a:p>
            <a:endParaRPr lang="zh-TW" altLang="en-US" dirty="0"/>
          </a:p>
        </p:txBody>
      </p:sp>
    </p:spTree>
    <p:extLst>
      <p:ext uri="{BB962C8B-B14F-4D97-AF65-F5344CB8AC3E}">
        <p14:creationId xmlns:p14="http://schemas.microsoft.com/office/powerpoint/2010/main" val="34025475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環境介紹</a:t>
            </a:r>
            <a:endParaRPr lang="zh-TW" altLang="en-US" dirty="0"/>
          </a:p>
        </p:txBody>
      </p:sp>
      <p:sp>
        <p:nvSpPr>
          <p:cNvPr id="3" name="內容版面配置區 2"/>
          <p:cNvSpPr>
            <a:spLocks noGrp="1"/>
          </p:cNvSpPr>
          <p:nvPr>
            <p:ph idx="1"/>
          </p:nvPr>
        </p:nvSpPr>
        <p:spPr>
          <a:xfrm>
            <a:off x="609599" y="2160590"/>
            <a:ext cx="6347714" cy="4612743"/>
          </a:xfrm>
        </p:spPr>
        <p:txBody>
          <a:bodyPr>
            <a:normAutofit/>
          </a:bodyPr>
          <a:lstStyle/>
          <a:p>
            <a:r>
              <a:rPr lang="en-US" altLang="zh-TW" dirty="0" err="1"/>
              <a:t>g</a:t>
            </a:r>
            <a:r>
              <a:rPr lang="en-US" altLang="zh-TW" dirty="0" err="1" smtClean="0"/>
              <a:t>it</a:t>
            </a:r>
            <a:endParaRPr lang="en-US" altLang="zh-TW" dirty="0" smtClean="0"/>
          </a:p>
          <a:p>
            <a:r>
              <a:rPr lang="en-US" altLang="zh-TW" dirty="0" err="1" smtClean="0"/>
              <a:t>nodejs</a:t>
            </a:r>
            <a:endParaRPr lang="en-US" altLang="zh-TW" dirty="0" smtClean="0"/>
          </a:p>
          <a:p>
            <a:r>
              <a:rPr lang="en-US" altLang="zh-TW" dirty="0" err="1" smtClean="0"/>
              <a:t>npm</a:t>
            </a:r>
            <a:endParaRPr lang="en-US" altLang="zh-TW" dirty="0" smtClean="0"/>
          </a:p>
          <a:p>
            <a:r>
              <a:rPr lang="en-US" altLang="zh-TW" dirty="0" smtClean="0"/>
              <a:t>bower</a:t>
            </a:r>
          </a:p>
          <a:p>
            <a:r>
              <a:rPr lang="en-US" altLang="zh-TW" dirty="0" smtClean="0"/>
              <a:t>gulp</a:t>
            </a:r>
          </a:p>
          <a:p>
            <a:r>
              <a:rPr lang="en-US" altLang="zh-TW" dirty="0" smtClean="0"/>
              <a:t>Yeoman</a:t>
            </a:r>
          </a:p>
          <a:p>
            <a:r>
              <a:rPr lang="en-US" altLang="zh-TW" dirty="0" smtClean="0"/>
              <a:t>Bootstrap</a:t>
            </a:r>
          </a:p>
          <a:p>
            <a:r>
              <a:rPr lang="en-US" altLang="zh-TW" dirty="0" smtClean="0"/>
              <a:t>jQuery</a:t>
            </a:r>
          </a:p>
          <a:p>
            <a:r>
              <a:rPr lang="en-US" altLang="zh-TW" dirty="0" err="1"/>
              <a:t>Modernizr</a:t>
            </a:r>
            <a:endParaRPr lang="en-US" altLang="zh-TW" dirty="0" smtClean="0"/>
          </a:p>
          <a:p>
            <a:r>
              <a:rPr lang="en-US" altLang="zh-TW" dirty="0" smtClean="0"/>
              <a:t>Lint</a:t>
            </a:r>
          </a:p>
          <a:p>
            <a:r>
              <a:rPr lang="en-US" altLang="zh-TW" dirty="0" smtClean="0"/>
              <a:t>Babel</a:t>
            </a:r>
          </a:p>
          <a:p>
            <a:pPr marL="0" indent="0">
              <a:buNone/>
            </a:pPr>
            <a:endParaRPr lang="en-US" altLang="zh-TW" dirty="0" smtClean="0"/>
          </a:p>
          <a:p>
            <a:endParaRPr lang="en-US" altLang="zh-TW" dirty="0" smtClean="0"/>
          </a:p>
          <a:p>
            <a:endParaRPr lang="zh-TW" altLang="en-US" dirty="0"/>
          </a:p>
        </p:txBody>
      </p:sp>
    </p:spTree>
    <p:extLst>
      <p:ext uri="{BB962C8B-B14F-4D97-AF65-F5344CB8AC3E}">
        <p14:creationId xmlns:p14="http://schemas.microsoft.com/office/powerpoint/2010/main" val="33486925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上一次上課的回</a:t>
            </a:r>
            <a:r>
              <a:rPr lang="zh-TW" altLang="en-US" dirty="0"/>
              <a:t>顧</a:t>
            </a:r>
          </a:p>
        </p:txBody>
      </p:sp>
      <p:sp>
        <p:nvSpPr>
          <p:cNvPr id="4" name="文字版面配置區 3"/>
          <p:cNvSpPr>
            <a:spLocks noGrp="1"/>
          </p:cNvSpPr>
          <p:nvPr>
            <p:ph type="body" idx="1"/>
          </p:nvPr>
        </p:nvSpPr>
        <p:spPr/>
        <p:txBody>
          <a:bodyPr/>
          <a:lstStyle/>
          <a:p>
            <a:r>
              <a:rPr lang="zh-TW" altLang="en-US" dirty="0" smtClean="0"/>
              <a:t>你有抓到重點嗎</a:t>
            </a:r>
            <a:r>
              <a:rPr lang="en-US" altLang="zh-TW" dirty="0" smtClean="0"/>
              <a:t>?</a:t>
            </a:r>
            <a:endParaRPr lang="zh-TW" altLang="en-US" dirty="0"/>
          </a:p>
        </p:txBody>
      </p:sp>
    </p:spTree>
    <p:extLst>
      <p:ext uri="{BB962C8B-B14F-4D97-AF65-F5344CB8AC3E}">
        <p14:creationId xmlns:p14="http://schemas.microsoft.com/office/powerpoint/2010/main" val="31558058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因為有種種的問題</a:t>
            </a:r>
            <a:endParaRPr lang="zh-TW" altLang="en-US" dirty="0"/>
          </a:p>
        </p:txBody>
      </p:sp>
      <p:sp>
        <p:nvSpPr>
          <p:cNvPr id="3" name="文字版面配置區 2"/>
          <p:cNvSpPr>
            <a:spLocks noGrp="1"/>
          </p:cNvSpPr>
          <p:nvPr>
            <p:ph type="body" idx="1"/>
          </p:nvPr>
        </p:nvSpPr>
        <p:spPr/>
        <p:txBody>
          <a:bodyPr/>
          <a:lstStyle/>
          <a:p>
            <a:r>
              <a:rPr lang="en-US" altLang="zh-TW" dirty="0" smtClean="0"/>
              <a:t>X</a:t>
            </a:r>
            <a:r>
              <a:rPr lang="zh-TW" altLang="en-US" dirty="0" smtClean="0"/>
              <a:t>的，未來不就是一堆的</a:t>
            </a:r>
            <a:r>
              <a:rPr lang="en-US" altLang="zh-TW" dirty="0" smtClean="0"/>
              <a:t>Bug</a:t>
            </a:r>
            <a:r>
              <a:rPr lang="zh-TW" altLang="en-US" dirty="0" smtClean="0"/>
              <a:t>，</a:t>
            </a:r>
            <a:r>
              <a:rPr lang="en-US" altLang="zh-TW" dirty="0"/>
              <a:t> </a:t>
            </a:r>
            <a:r>
              <a:rPr lang="zh-TW" altLang="en-US" dirty="0" smtClean="0"/>
              <a:t>再加上無止盡的加班</a:t>
            </a:r>
            <a:r>
              <a:rPr lang="en-US" altLang="zh-TW" dirty="0" smtClean="0"/>
              <a:t>???</a:t>
            </a:r>
            <a:endParaRPr lang="zh-TW" altLang="en-US" dirty="0"/>
          </a:p>
        </p:txBody>
      </p:sp>
      <p:grpSp>
        <p:nvGrpSpPr>
          <p:cNvPr id="13" name="群組 12"/>
          <p:cNvGrpSpPr/>
          <p:nvPr/>
        </p:nvGrpSpPr>
        <p:grpSpPr>
          <a:xfrm>
            <a:off x="609598" y="794504"/>
            <a:ext cx="7591939" cy="2806676"/>
            <a:chOff x="3435" y="657696"/>
            <a:chExt cx="7591939" cy="2806676"/>
          </a:xfrm>
        </p:grpSpPr>
        <p:sp>
          <p:nvSpPr>
            <p:cNvPr id="5" name="文字方塊 4"/>
            <p:cNvSpPr txBox="1"/>
            <p:nvPr/>
          </p:nvSpPr>
          <p:spPr>
            <a:xfrm>
              <a:off x="4168564" y="2357300"/>
              <a:ext cx="2893551" cy="410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TW" altLang="en-US" sz="2400" dirty="0" smtClean="0">
                  <a:solidFill>
                    <a:schemeClr val="bg1"/>
                  </a:solidFill>
                </a:rPr>
                <a:t>無數個加班的夜晚</a:t>
              </a:r>
              <a:endParaRPr lang="zh-TW" altLang="en-US" sz="2400" dirty="0">
                <a:solidFill>
                  <a:schemeClr val="bg1"/>
                </a:solidFill>
              </a:endParaRPr>
            </a:p>
          </p:txBody>
        </p:sp>
        <p:sp>
          <p:nvSpPr>
            <p:cNvPr id="6" name="文字方塊 5"/>
            <p:cNvSpPr txBox="1"/>
            <p:nvPr/>
          </p:nvSpPr>
          <p:spPr>
            <a:xfrm rot="61370">
              <a:off x="549561" y="1840469"/>
              <a:ext cx="2893551" cy="4106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TW" altLang="en-US" sz="2400" dirty="0" smtClean="0">
                  <a:solidFill>
                    <a:schemeClr val="bg1"/>
                  </a:solidFill>
                </a:rPr>
                <a:t>無數個加班的夜晚</a:t>
              </a:r>
              <a:endParaRPr lang="zh-TW" altLang="en-US" sz="2400" dirty="0">
                <a:solidFill>
                  <a:schemeClr val="bg1"/>
                </a:solidFill>
              </a:endParaRPr>
            </a:p>
          </p:txBody>
        </p:sp>
        <p:sp>
          <p:nvSpPr>
            <p:cNvPr id="7" name="文字方塊 6"/>
            <p:cNvSpPr txBox="1"/>
            <p:nvPr/>
          </p:nvSpPr>
          <p:spPr>
            <a:xfrm rot="21424080">
              <a:off x="4159954" y="1725405"/>
              <a:ext cx="2893551" cy="410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TW" altLang="en-US" sz="2400" dirty="0" smtClean="0">
                  <a:solidFill>
                    <a:schemeClr val="bg1"/>
                  </a:solidFill>
                </a:rPr>
                <a:t>無數個加班的夜晚</a:t>
              </a:r>
              <a:endParaRPr lang="zh-TW" altLang="en-US" sz="2400" dirty="0">
                <a:solidFill>
                  <a:schemeClr val="bg1"/>
                </a:solidFill>
              </a:endParaRPr>
            </a:p>
          </p:txBody>
        </p:sp>
        <p:sp>
          <p:nvSpPr>
            <p:cNvPr id="8" name="文字方塊 7"/>
            <p:cNvSpPr txBox="1"/>
            <p:nvPr/>
          </p:nvSpPr>
          <p:spPr>
            <a:xfrm rot="61370">
              <a:off x="1548627" y="1282308"/>
              <a:ext cx="2893551" cy="4106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TW" altLang="en-US" sz="2400" dirty="0" smtClean="0">
                  <a:solidFill>
                    <a:schemeClr val="bg1"/>
                  </a:solidFill>
                </a:rPr>
                <a:t>無數個加班的夜晚</a:t>
              </a:r>
              <a:endParaRPr lang="zh-TW" altLang="en-US" sz="2400" dirty="0">
                <a:solidFill>
                  <a:schemeClr val="bg1"/>
                </a:solidFill>
              </a:endParaRPr>
            </a:p>
          </p:txBody>
        </p:sp>
        <p:sp>
          <p:nvSpPr>
            <p:cNvPr id="9" name="文字方塊 8"/>
            <p:cNvSpPr txBox="1"/>
            <p:nvPr/>
          </p:nvSpPr>
          <p:spPr>
            <a:xfrm rot="21424080">
              <a:off x="3246437" y="3053682"/>
              <a:ext cx="2893551" cy="410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TW" altLang="en-US" sz="2400" dirty="0" smtClean="0">
                  <a:solidFill>
                    <a:schemeClr val="bg1"/>
                  </a:solidFill>
                </a:rPr>
                <a:t>無數個加班的夜晚</a:t>
              </a:r>
              <a:endParaRPr lang="zh-TW" altLang="en-US" sz="2400" dirty="0">
                <a:solidFill>
                  <a:schemeClr val="bg1"/>
                </a:solidFill>
              </a:endParaRPr>
            </a:p>
          </p:txBody>
        </p:sp>
        <p:sp>
          <p:nvSpPr>
            <p:cNvPr id="10" name="文字方塊 9"/>
            <p:cNvSpPr txBox="1"/>
            <p:nvPr/>
          </p:nvSpPr>
          <p:spPr>
            <a:xfrm rot="61370">
              <a:off x="3435" y="2610586"/>
              <a:ext cx="2893551" cy="4106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TW" altLang="en-US" sz="2400" dirty="0" smtClean="0">
                  <a:solidFill>
                    <a:schemeClr val="bg1"/>
                  </a:solidFill>
                </a:rPr>
                <a:t>無數個加班的夜晚</a:t>
              </a:r>
              <a:endParaRPr lang="zh-TW" altLang="en-US" sz="2400" dirty="0">
                <a:solidFill>
                  <a:schemeClr val="bg1"/>
                </a:solidFill>
              </a:endParaRPr>
            </a:p>
          </p:txBody>
        </p:sp>
        <p:sp>
          <p:nvSpPr>
            <p:cNvPr id="11" name="文字方塊 10"/>
            <p:cNvSpPr txBox="1"/>
            <p:nvPr/>
          </p:nvSpPr>
          <p:spPr>
            <a:xfrm rot="21424080">
              <a:off x="4701823" y="1100793"/>
              <a:ext cx="2893551" cy="410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TW" altLang="en-US" sz="2400" dirty="0" smtClean="0">
                  <a:solidFill>
                    <a:schemeClr val="bg1"/>
                  </a:solidFill>
                </a:rPr>
                <a:t>無數個加班的夜晚</a:t>
              </a:r>
              <a:endParaRPr lang="zh-TW" altLang="en-US" sz="2400" dirty="0">
                <a:solidFill>
                  <a:schemeClr val="bg1"/>
                </a:solidFill>
              </a:endParaRPr>
            </a:p>
          </p:txBody>
        </p:sp>
        <p:sp>
          <p:nvSpPr>
            <p:cNvPr id="12" name="文字方塊 11"/>
            <p:cNvSpPr txBox="1"/>
            <p:nvPr/>
          </p:nvSpPr>
          <p:spPr>
            <a:xfrm rot="61370">
              <a:off x="2090496" y="657696"/>
              <a:ext cx="2893551" cy="4106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TW" altLang="en-US" sz="2400" dirty="0" smtClean="0">
                  <a:solidFill>
                    <a:schemeClr val="bg1"/>
                  </a:solidFill>
                </a:rPr>
                <a:t>無數個加班的夜晚</a:t>
              </a:r>
              <a:endParaRPr lang="zh-TW" altLang="en-US" sz="2400" dirty="0">
                <a:solidFill>
                  <a:schemeClr val="bg1"/>
                </a:solidFill>
              </a:endParaRPr>
            </a:p>
          </p:txBody>
        </p:sp>
      </p:grpSp>
      <p:grpSp>
        <p:nvGrpSpPr>
          <p:cNvPr id="20" name="群組 19"/>
          <p:cNvGrpSpPr/>
          <p:nvPr/>
        </p:nvGrpSpPr>
        <p:grpSpPr>
          <a:xfrm>
            <a:off x="976762" y="4831446"/>
            <a:ext cx="6820062" cy="1970046"/>
            <a:chOff x="976762" y="4831446"/>
            <a:chExt cx="6820062" cy="1970046"/>
          </a:xfrm>
        </p:grpSpPr>
        <p:pic>
          <p:nvPicPr>
            <p:cNvPr id="14" name="圖片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6762" y="5565421"/>
              <a:ext cx="1158684" cy="1015959"/>
            </a:xfrm>
            <a:prstGeom prst="rect">
              <a:avLst/>
            </a:prstGeom>
          </p:spPr>
        </p:pic>
        <p:pic>
          <p:nvPicPr>
            <p:cNvPr id="15" name="圖片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1354" y="5277554"/>
              <a:ext cx="1158684" cy="1015959"/>
            </a:xfrm>
            <a:prstGeom prst="rect">
              <a:avLst/>
            </a:prstGeom>
          </p:spPr>
        </p:pic>
        <p:pic>
          <p:nvPicPr>
            <p:cNvPr id="16" name="圖片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79741" y="5785533"/>
              <a:ext cx="1158684" cy="1015959"/>
            </a:xfrm>
            <a:prstGeom prst="rect">
              <a:avLst/>
            </a:prstGeom>
          </p:spPr>
        </p:pic>
        <p:pic>
          <p:nvPicPr>
            <p:cNvPr id="17" name="圖片 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08128" y="5057441"/>
              <a:ext cx="1158684" cy="1015959"/>
            </a:xfrm>
            <a:prstGeom prst="rect">
              <a:avLst/>
            </a:prstGeom>
          </p:spPr>
        </p:pic>
        <p:pic>
          <p:nvPicPr>
            <p:cNvPr id="18" name="圖片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98629" y="5785532"/>
              <a:ext cx="1158684" cy="1015959"/>
            </a:xfrm>
            <a:prstGeom prst="rect">
              <a:avLst/>
            </a:prstGeom>
          </p:spPr>
        </p:pic>
        <p:pic>
          <p:nvPicPr>
            <p:cNvPr id="19" name="圖片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38140" y="4831446"/>
              <a:ext cx="1158684" cy="1015959"/>
            </a:xfrm>
            <a:prstGeom prst="rect">
              <a:avLst/>
            </a:prstGeom>
          </p:spPr>
        </p:pic>
      </p:grpSp>
    </p:spTree>
    <p:extLst>
      <p:ext uri="{BB962C8B-B14F-4D97-AF65-F5344CB8AC3E}">
        <p14:creationId xmlns:p14="http://schemas.microsoft.com/office/powerpoint/2010/main" val="6735803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所以我們</a:t>
            </a:r>
            <a:r>
              <a:rPr lang="zh-TW" altLang="en-US" dirty="0" smtClean="0"/>
              <a:t>需要革命</a:t>
            </a:r>
            <a:r>
              <a:rPr lang="en-US" altLang="zh-TW" dirty="0" smtClean="0"/>
              <a:t>!</a:t>
            </a:r>
            <a:endParaRPr lang="zh-TW" altLang="en-US" dirty="0"/>
          </a:p>
        </p:txBody>
      </p:sp>
      <p:pic>
        <p:nvPicPr>
          <p:cNvPr id="6" name="內容版面配置區 5"/>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915065" y="2160588"/>
            <a:ext cx="5737482" cy="3881437"/>
          </a:xfrm>
          <a:prstGeom prst="rect">
            <a:avLst/>
          </a:prstGeom>
        </p:spPr>
      </p:pic>
      <p:grpSp>
        <p:nvGrpSpPr>
          <p:cNvPr id="10" name="群組 9"/>
          <p:cNvGrpSpPr/>
          <p:nvPr/>
        </p:nvGrpSpPr>
        <p:grpSpPr>
          <a:xfrm>
            <a:off x="1264356" y="2379486"/>
            <a:ext cx="4148707" cy="3366558"/>
            <a:chOff x="1264356" y="2379486"/>
            <a:chExt cx="4148707" cy="3366558"/>
          </a:xfrm>
        </p:grpSpPr>
        <p:grpSp>
          <p:nvGrpSpPr>
            <p:cNvPr id="9" name="群組 8"/>
            <p:cNvGrpSpPr/>
            <p:nvPr/>
          </p:nvGrpSpPr>
          <p:grpSpPr>
            <a:xfrm>
              <a:off x="2555563" y="2379486"/>
              <a:ext cx="2857500" cy="2228850"/>
              <a:chOff x="4384363" y="155575"/>
              <a:chExt cx="2857500" cy="2228850"/>
            </a:xfrm>
          </p:grpSpPr>
          <p:sp>
            <p:nvSpPr>
              <p:cNvPr id="7" name="橢圓 6"/>
              <p:cNvSpPr/>
              <p:nvPr/>
            </p:nvSpPr>
            <p:spPr>
              <a:xfrm>
                <a:off x="4752621" y="270933"/>
                <a:ext cx="1899925" cy="1899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6" name="Picture 2" descr="Test-driven developmen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84363" y="155575"/>
                <a:ext cx="2857500" cy="222885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圓角矩形 7"/>
            <p:cNvSpPr/>
            <p:nvPr/>
          </p:nvSpPr>
          <p:spPr>
            <a:xfrm>
              <a:off x="1264356" y="5384800"/>
              <a:ext cx="982133" cy="3612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TDD</a:t>
              </a:r>
              <a:endParaRPr lang="zh-TW" altLang="en-US" dirty="0"/>
            </a:p>
          </p:txBody>
        </p:sp>
      </p:grpSp>
    </p:spTree>
    <p:extLst>
      <p:ext uri="{BB962C8B-B14F-4D97-AF65-F5344CB8AC3E}">
        <p14:creationId xmlns:p14="http://schemas.microsoft.com/office/powerpoint/2010/main" val="224878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Test Driven Development</a:t>
            </a:r>
            <a:br>
              <a:rPr lang="en-US" altLang="zh-TW" dirty="0"/>
            </a:br>
            <a:r>
              <a:rPr lang="en-US" altLang="zh-TW" dirty="0"/>
              <a:t>(TDD)</a:t>
            </a:r>
            <a:endParaRPr lang="zh-TW" altLang="en-US" dirty="0"/>
          </a:p>
        </p:txBody>
      </p:sp>
      <p:pic>
        <p:nvPicPr>
          <p:cNvPr id="12" name="內容版面配置區 11"/>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3851275" y="2160589"/>
            <a:ext cx="3106039" cy="3898079"/>
          </a:xfrm>
        </p:spPr>
      </p:pic>
      <p:pic>
        <p:nvPicPr>
          <p:cNvPr id="11" name="內容版面配置區 10"/>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bwMode="auto">
          <a:xfrm>
            <a:off x="609600" y="2160589"/>
            <a:ext cx="3049714" cy="4020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2792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2889" y="609600"/>
            <a:ext cx="7778043" cy="1320800"/>
          </a:xfrm>
        </p:spPr>
        <p:txBody>
          <a:bodyPr/>
          <a:lstStyle/>
          <a:p>
            <a:r>
              <a:rPr lang="en-US" altLang="zh-TW" dirty="0"/>
              <a:t>Test Driven </a:t>
            </a:r>
            <a:r>
              <a:rPr lang="en-US" altLang="zh-TW" dirty="0" smtClean="0"/>
              <a:t>Development(TDD</a:t>
            </a:r>
            <a:r>
              <a:rPr lang="en-US" altLang="zh-TW" dirty="0"/>
              <a:t>)</a:t>
            </a:r>
          </a:p>
        </p:txBody>
      </p:sp>
      <p:sp>
        <p:nvSpPr>
          <p:cNvPr id="5" name="內容版面配置區 4"/>
          <p:cNvSpPr>
            <a:spLocks noGrp="1"/>
          </p:cNvSpPr>
          <p:nvPr>
            <p:ph sz="half" idx="2"/>
          </p:nvPr>
        </p:nvSpPr>
        <p:spPr>
          <a:xfrm>
            <a:off x="3754110" y="1693334"/>
            <a:ext cx="3852396" cy="4662309"/>
          </a:xfrm>
        </p:spPr>
        <p:txBody>
          <a:bodyPr>
            <a:normAutofit fontScale="92500" lnSpcReduction="10000"/>
          </a:bodyPr>
          <a:lstStyle/>
          <a:p>
            <a:r>
              <a:rPr lang="zh-TW" altLang="en-US" sz="4000" dirty="0" smtClean="0"/>
              <a:t>先寫測試，確認測試失敗。</a:t>
            </a:r>
            <a:endParaRPr lang="en-US" altLang="zh-TW" sz="4000" dirty="0" smtClean="0"/>
          </a:p>
          <a:p>
            <a:r>
              <a:rPr lang="zh-TW" altLang="en-US" sz="4000" dirty="0" smtClean="0"/>
              <a:t>撰寫程式</a:t>
            </a:r>
            <a:endParaRPr lang="en-US" altLang="zh-TW" sz="4000" dirty="0" smtClean="0"/>
          </a:p>
          <a:p>
            <a:r>
              <a:rPr lang="zh-TW" altLang="en-US" sz="4000" dirty="0" smtClean="0"/>
              <a:t>讓程式通過測試</a:t>
            </a:r>
            <a:endParaRPr lang="en-US" altLang="zh-TW" sz="4000" dirty="0" smtClean="0"/>
          </a:p>
          <a:p>
            <a:r>
              <a:rPr lang="zh-TW" altLang="en-US" sz="4000" dirty="0" smtClean="0"/>
              <a:t>重構</a:t>
            </a:r>
            <a:endParaRPr lang="en-US" altLang="zh-TW" sz="4000" dirty="0" smtClean="0"/>
          </a:p>
          <a:p>
            <a:r>
              <a:rPr lang="zh-TW" altLang="en-US" sz="4000" dirty="0" smtClean="0"/>
              <a:t>再進行測試。</a:t>
            </a:r>
            <a:endParaRPr lang="en-US" altLang="zh-TW" sz="4000" dirty="0" smtClean="0"/>
          </a:p>
          <a:p>
            <a:r>
              <a:rPr lang="zh-TW" altLang="en-US" sz="4000" dirty="0" smtClean="0"/>
              <a:t>通過測試</a:t>
            </a:r>
            <a:endParaRPr lang="zh-TW" altLang="en-US" sz="4000" dirty="0"/>
          </a:p>
        </p:txBody>
      </p:sp>
      <p:pic>
        <p:nvPicPr>
          <p:cNvPr id="7" name="Picture 2" descr="Test-driven development"/>
          <p:cNvPicPr>
            <a:picLocks noGrp="1" noChangeAspect="1" noChangeArrowheads="1"/>
          </p:cNvPicPr>
          <p:nvPr>
            <p:ph sz="half" idx="1"/>
          </p:nvPr>
        </p:nvPicPr>
        <p:blipFill>
          <a:blip r:embed="rId2">
            <a:extLst>
              <a:ext uri="{28A0092B-C50C-407E-A947-70E740481C1C}">
                <a14:useLocalDpi xmlns:a14="http://schemas.microsoft.com/office/drawing/2010/main"/>
              </a:ext>
            </a:extLst>
          </a:blip>
          <a:srcRect/>
          <a:stretch>
            <a:fillRect/>
          </a:stretch>
        </p:blipFill>
        <p:spPr bwMode="auto">
          <a:xfrm>
            <a:off x="112889" y="1693335"/>
            <a:ext cx="3798340" cy="2962705"/>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776389" y="4662557"/>
            <a:ext cx="2314222" cy="107721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TW" altLang="en-US" sz="3200" dirty="0" smtClean="0"/>
              <a:t>有人稱之為</a:t>
            </a:r>
            <a:endParaRPr lang="en-US" altLang="zh-TW" sz="3200" dirty="0" smtClean="0"/>
          </a:p>
          <a:p>
            <a:r>
              <a:rPr lang="zh-TW" altLang="en-US" sz="3200" dirty="0" smtClean="0">
                <a:solidFill>
                  <a:srgbClr val="FF0000"/>
                </a:solidFill>
              </a:rPr>
              <a:t>紅</a:t>
            </a:r>
            <a:r>
              <a:rPr lang="zh-TW" altLang="en-US" sz="3200" dirty="0" smtClean="0">
                <a:solidFill>
                  <a:srgbClr val="00B050"/>
                </a:solidFill>
              </a:rPr>
              <a:t>綠</a:t>
            </a:r>
            <a:r>
              <a:rPr lang="zh-TW" altLang="en-US" sz="3200" dirty="0" smtClean="0"/>
              <a:t>燈測試</a:t>
            </a:r>
            <a:endParaRPr lang="zh-TW" altLang="en-US" sz="3200" dirty="0"/>
          </a:p>
        </p:txBody>
      </p:sp>
    </p:spTree>
    <p:extLst>
      <p:ext uri="{BB962C8B-B14F-4D97-AF65-F5344CB8AC3E}">
        <p14:creationId xmlns:p14="http://schemas.microsoft.com/office/powerpoint/2010/main" val="41787657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我們透過斷言來驗證測試</a:t>
            </a:r>
            <a:r>
              <a:rPr lang="zh-TW" altLang="en-US" dirty="0"/>
              <a:t>結果</a:t>
            </a:r>
            <a:r>
              <a:rPr lang="en-US" altLang="zh-TW" dirty="0"/>
              <a:t/>
            </a:r>
            <a:br>
              <a:rPr lang="en-US" altLang="zh-TW" dirty="0"/>
            </a:br>
            <a:endParaRPr lang="zh-TW" altLang="en-US" dirty="0"/>
          </a:p>
        </p:txBody>
      </p:sp>
      <p:pic>
        <p:nvPicPr>
          <p:cNvPr id="4" name="內容版面配置區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783455" y="1247944"/>
            <a:ext cx="4518415" cy="2591917"/>
          </a:xfrm>
          <a:prstGeom prst="rect">
            <a:avLst/>
          </a:prstGeom>
        </p:spPr>
      </p:pic>
      <p:sp>
        <p:nvSpPr>
          <p:cNvPr id="6" name="文字方塊 5"/>
          <p:cNvSpPr txBox="1"/>
          <p:nvPr/>
        </p:nvSpPr>
        <p:spPr>
          <a:xfrm>
            <a:off x="609599" y="3769204"/>
            <a:ext cx="6976534" cy="923330"/>
          </a:xfrm>
          <a:prstGeom prst="rect">
            <a:avLst/>
          </a:prstGeom>
          <a:noFill/>
        </p:spPr>
        <p:txBody>
          <a:bodyPr wrap="square" rtlCol="0">
            <a:spAutoFit/>
          </a:bodyPr>
          <a:lstStyle/>
          <a:p>
            <a:r>
              <a:rPr lang="zh-TW" altLang="en-US" dirty="0" smtClean="0"/>
              <a:t>測試的斷言要處理兩件事情</a:t>
            </a:r>
            <a:endParaRPr lang="en-US" altLang="zh-TW" dirty="0" smtClean="0"/>
          </a:p>
          <a:p>
            <a:pPr marL="285750" indent="-285750">
              <a:buFont typeface="Arial" panose="020B0604020202020204" pitchFamily="34" charset="0"/>
              <a:buChar char="•"/>
            </a:pPr>
            <a:r>
              <a:rPr lang="zh-TW" altLang="en-US" dirty="0" smtClean="0"/>
              <a:t>正確答案是什麼</a:t>
            </a:r>
            <a:r>
              <a:rPr lang="en-US" altLang="zh-TW" dirty="0" smtClean="0"/>
              <a:t>?</a:t>
            </a:r>
          </a:p>
          <a:p>
            <a:pPr marL="285750" indent="-285750">
              <a:buFont typeface="Arial" panose="020B0604020202020204" pitchFamily="34" charset="0"/>
              <a:buChar char="•"/>
            </a:pPr>
            <a:r>
              <a:rPr lang="zh-TW" altLang="en-US" dirty="0" smtClean="0"/>
              <a:t>如何驗證</a:t>
            </a:r>
            <a:r>
              <a:rPr lang="en-US" altLang="zh-TW" dirty="0"/>
              <a:t>?</a:t>
            </a:r>
            <a:endParaRPr lang="zh-TW" altLang="en-US" dirty="0"/>
          </a:p>
        </p:txBody>
      </p:sp>
      <p:sp>
        <p:nvSpPr>
          <p:cNvPr id="7" name="文字方塊 6"/>
          <p:cNvSpPr txBox="1"/>
          <p:nvPr/>
        </p:nvSpPr>
        <p:spPr>
          <a:xfrm>
            <a:off x="3669386" y="4016835"/>
            <a:ext cx="3510845" cy="646331"/>
          </a:xfrm>
          <a:prstGeom prst="rect">
            <a:avLst/>
          </a:prstGeom>
          <a:noFill/>
        </p:spPr>
        <p:txBody>
          <a:bodyPr wrap="square" rtlCol="0">
            <a:spAutoFit/>
          </a:bodyPr>
          <a:lstStyle/>
          <a:p>
            <a:r>
              <a:rPr lang="zh-TW" altLang="en-US" dirty="0"/>
              <a:t>正確答案是</a:t>
            </a:r>
            <a:r>
              <a:rPr lang="zh-TW" altLang="en-US" dirty="0" smtClean="0"/>
              <a:t>什麼 </a:t>
            </a:r>
            <a:r>
              <a:rPr lang="en-US" altLang="zh-TW" dirty="0" smtClean="0"/>
              <a:t>: </a:t>
            </a:r>
            <a:r>
              <a:rPr lang="zh-TW" altLang="en-US" dirty="0" smtClean="0"/>
              <a:t>統神吃</a:t>
            </a:r>
            <a:r>
              <a:rPr lang="en-US" altLang="zh-TW" dirty="0"/>
              <a:t>X</a:t>
            </a:r>
            <a:endParaRPr lang="en-US" altLang="zh-TW" dirty="0" smtClean="0"/>
          </a:p>
          <a:p>
            <a:r>
              <a:rPr lang="zh-TW" altLang="en-US" dirty="0" smtClean="0"/>
              <a:t>如何驗證</a:t>
            </a:r>
            <a:r>
              <a:rPr lang="en-US" altLang="zh-TW" dirty="0" smtClean="0"/>
              <a:t>:</a:t>
            </a:r>
            <a:r>
              <a:rPr lang="zh-TW" altLang="en-US" dirty="0" smtClean="0"/>
              <a:t> 閃電狼連贏三場</a:t>
            </a:r>
            <a:endParaRPr lang="zh-TW" altLang="en-US" dirty="0"/>
          </a:p>
        </p:txBody>
      </p:sp>
      <p:sp>
        <p:nvSpPr>
          <p:cNvPr id="8" name="文字方塊 7"/>
          <p:cNvSpPr txBox="1"/>
          <p:nvPr/>
        </p:nvSpPr>
        <p:spPr>
          <a:xfrm>
            <a:off x="3620263" y="5079814"/>
            <a:ext cx="4977903" cy="923330"/>
          </a:xfrm>
          <a:prstGeom prst="rect">
            <a:avLst/>
          </a:prstGeom>
          <a:noFill/>
        </p:spPr>
        <p:txBody>
          <a:bodyPr wrap="square" rtlCol="0">
            <a:spAutoFit/>
          </a:bodyPr>
          <a:lstStyle/>
          <a:p>
            <a:r>
              <a:rPr lang="en-US" altLang="zh-TW" dirty="0" err="1" smtClean="0"/>
              <a:t>var</a:t>
            </a:r>
            <a:r>
              <a:rPr lang="en-US" altLang="zh-TW" dirty="0" smtClean="0"/>
              <a:t> </a:t>
            </a:r>
            <a:r>
              <a:rPr lang="zh-TW" altLang="en-US" dirty="0" smtClean="0"/>
              <a:t>閃電狼連贏三場 </a:t>
            </a:r>
            <a:r>
              <a:rPr lang="en-US" altLang="zh-TW" dirty="0" smtClean="0"/>
              <a:t>= </a:t>
            </a:r>
            <a:r>
              <a:rPr lang="en-US" altLang="zh-TW" dirty="0" err="1" smtClean="0"/>
              <a:t>getLOL</a:t>
            </a:r>
            <a:r>
              <a:rPr lang="zh-TW" altLang="en-US" dirty="0" smtClean="0"/>
              <a:t>大賽結果</a:t>
            </a:r>
            <a:r>
              <a:rPr lang="en-US" altLang="zh-TW" dirty="0" smtClean="0"/>
              <a:t>();</a:t>
            </a:r>
          </a:p>
          <a:p>
            <a:r>
              <a:rPr lang="en-US" altLang="zh-TW" dirty="0" err="1" smtClean="0"/>
              <a:t>var</a:t>
            </a:r>
            <a:r>
              <a:rPr lang="en-US" altLang="zh-TW" dirty="0" smtClean="0"/>
              <a:t> result = </a:t>
            </a:r>
            <a:r>
              <a:rPr lang="zh-TW" altLang="en-US" dirty="0" smtClean="0"/>
              <a:t>統神的敢說敢當</a:t>
            </a:r>
            <a:r>
              <a:rPr lang="en-US" altLang="zh-TW" dirty="0" smtClean="0"/>
              <a:t>(</a:t>
            </a:r>
            <a:r>
              <a:rPr lang="zh-TW" altLang="en-US" dirty="0"/>
              <a:t>閃電狼連贏三</a:t>
            </a:r>
            <a:r>
              <a:rPr lang="zh-TW" altLang="en-US" dirty="0" smtClean="0"/>
              <a:t>場</a:t>
            </a:r>
            <a:r>
              <a:rPr lang="en-US" altLang="zh-TW" dirty="0" smtClean="0"/>
              <a:t>);</a:t>
            </a:r>
          </a:p>
          <a:p>
            <a:r>
              <a:rPr lang="en-US" altLang="zh-TW" dirty="0" err="1" smtClean="0"/>
              <a:t>assertTrue</a:t>
            </a:r>
            <a:r>
              <a:rPr lang="en-US" altLang="zh-TW" dirty="0" smtClean="0"/>
              <a:t>(result===</a:t>
            </a:r>
            <a:r>
              <a:rPr lang="en-US" altLang="zh-TW" dirty="0"/>
              <a:t> ‘</a:t>
            </a:r>
            <a:r>
              <a:rPr lang="zh-TW" altLang="en-US" dirty="0"/>
              <a:t>統神</a:t>
            </a:r>
            <a:r>
              <a:rPr lang="zh-TW" altLang="en-US" dirty="0" smtClean="0"/>
              <a:t>吃</a:t>
            </a:r>
            <a:r>
              <a:rPr lang="en-US" altLang="zh-TW" dirty="0" smtClean="0"/>
              <a:t>X’);</a:t>
            </a:r>
            <a:endParaRPr lang="zh-TW" altLang="en-US" dirty="0"/>
          </a:p>
        </p:txBody>
      </p:sp>
      <p:sp>
        <p:nvSpPr>
          <p:cNvPr id="9" name="文字方塊 8"/>
          <p:cNvSpPr txBox="1"/>
          <p:nvPr/>
        </p:nvSpPr>
        <p:spPr>
          <a:xfrm>
            <a:off x="609599" y="4822939"/>
            <a:ext cx="3070579" cy="1200329"/>
          </a:xfrm>
          <a:prstGeom prst="rect">
            <a:avLst/>
          </a:prstGeom>
          <a:noFill/>
        </p:spPr>
        <p:txBody>
          <a:bodyPr wrap="square" rtlCol="0">
            <a:spAutoFit/>
          </a:bodyPr>
          <a:lstStyle/>
          <a:p>
            <a:r>
              <a:rPr lang="en-US" altLang="zh-TW" dirty="0"/>
              <a:t>Unit Test</a:t>
            </a:r>
            <a:r>
              <a:rPr lang="zh-TW" altLang="en-US" dirty="0" smtClean="0"/>
              <a:t>的步驟</a:t>
            </a:r>
            <a:r>
              <a:rPr lang="en-US" altLang="zh-TW" dirty="0" smtClean="0"/>
              <a:t>(3A)</a:t>
            </a:r>
          </a:p>
          <a:p>
            <a:r>
              <a:rPr lang="en-US" altLang="zh-TW" dirty="0"/>
              <a:t>Arrange </a:t>
            </a:r>
            <a:r>
              <a:rPr lang="en-US" altLang="zh-TW" dirty="0" smtClean="0"/>
              <a:t>: </a:t>
            </a:r>
            <a:r>
              <a:rPr lang="zh-TW" altLang="en-US" dirty="0" smtClean="0"/>
              <a:t>準備輸入資料</a:t>
            </a:r>
            <a:endParaRPr lang="en-US" altLang="zh-TW" dirty="0" smtClean="0"/>
          </a:p>
          <a:p>
            <a:r>
              <a:rPr lang="en-US" altLang="zh-TW" dirty="0"/>
              <a:t>Act </a:t>
            </a:r>
            <a:r>
              <a:rPr lang="en-US" altLang="zh-TW" dirty="0" smtClean="0"/>
              <a:t>: </a:t>
            </a:r>
            <a:r>
              <a:rPr lang="zh-TW" altLang="en-US" dirty="0" smtClean="0"/>
              <a:t>執行要驗證的功能</a:t>
            </a:r>
            <a:endParaRPr lang="en-US" altLang="zh-TW" dirty="0" smtClean="0"/>
          </a:p>
          <a:p>
            <a:r>
              <a:rPr lang="en-US" altLang="zh-TW" dirty="0"/>
              <a:t>Assert </a:t>
            </a:r>
            <a:r>
              <a:rPr lang="en-US" altLang="zh-TW" dirty="0" smtClean="0"/>
              <a:t>: </a:t>
            </a:r>
            <a:r>
              <a:rPr lang="zh-TW" altLang="en-US" dirty="0" smtClean="0"/>
              <a:t>執行斷言驗證結果</a:t>
            </a:r>
            <a:endParaRPr lang="zh-TW" altLang="en-US" dirty="0"/>
          </a:p>
        </p:txBody>
      </p:sp>
      <p:sp>
        <p:nvSpPr>
          <p:cNvPr id="10" name="文字方塊 9"/>
          <p:cNvSpPr txBox="1"/>
          <p:nvPr/>
        </p:nvSpPr>
        <p:spPr>
          <a:xfrm>
            <a:off x="654755" y="1293100"/>
            <a:ext cx="2709333" cy="2308324"/>
          </a:xfrm>
          <a:prstGeom prst="rect">
            <a:avLst/>
          </a:prstGeom>
          <a:noFill/>
        </p:spPr>
        <p:txBody>
          <a:bodyPr wrap="square" rtlCol="0">
            <a:spAutoFit/>
          </a:bodyPr>
          <a:lstStyle/>
          <a:p>
            <a:r>
              <a:rPr lang="zh-TW" altLang="en-US" dirty="0" smtClean="0"/>
              <a:t>什麼是斷言</a:t>
            </a:r>
            <a:r>
              <a:rPr lang="en-US" altLang="zh-TW" dirty="0" smtClean="0"/>
              <a:t>!?</a:t>
            </a:r>
          </a:p>
          <a:p>
            <a:endParaRPr lang="en-US" altLang="zh-TW" dirty="0" smtClean="0"/>
          </a:p>
          <a:p>
            <a:r>
              <a:rPr lang="zh-TW" altLang="en-US" dirty="0" smtClean="0"/>
              <a:t>有強烈的信心表示，如果程式具備這個功能，那這個程式應該具備哪一些的能力</a:t>
            </a:r>
            <a:r>
              <a:rPr lang="zh-TW" altLang="en-US" dirty="0"/>
              <a:t>，</a:t>
            </a:r>
            <a:r>
              <a:rPr lang="zh-TW" altLang="en-US" dirty="0" smtClean="0"/>
              <a:t>條件或回傳值，俗稱鐵口直斷，斷言失效代表不被接受。</a:t>
            </a:r>
            <a:endParaRPr lang="zh-TW" altLang="en-US" dirty="0"/>
          </a:p>
        </p:txBody>
      </p:sp>
    </p:spTree>
    <p:extLst>
      <p:ext uri="{BB962C8B-B14F-4D97-AF65-F5344CB8AC3E}">
        <p14:creationId xmlns:p14="http://schemas.microsoft.com/office/powerpoint/2010/main" val="33365635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透過歷史的演化，我們使用別人已經寫好的程式庫</a:t>
            </a:r>
            <a:endParaRPr lang="zh-TW" altLang="en-US" dirty="0"/>
          </a:p>
        </p:txBody>
      </p:sp>
      <p:pic>
        <p:nvPicPr>
          <p:cNvPr id="7" name="內容版面配置區 6"/>
          <p:cNvPicPr>
            <a:picLocks noGrp="1" noChangeAspect="1"/>
          </p:cNvPicPr>
          <p:nvPr>
            <p:ph idx="1"/>
          </p:nvPr>
        </p:nvPicPr>
        <p:blipFill>
          <a:blip r:embed="rId3"/>
          <a:stretch>
            <a:fillRect/>
          </a:stretch>
        </p:blipFill>
        <p:spPr>
          <a:xfrm>
            <a:off x="0" y="2075542"/>
            <a:ext cx="9064897" cy="4782459"/>
          </a:xfrm>
          <a:prstGeom prst="rect">
            <a:avLst/>
          </a:prstGeom>
        </p:spPr>
      </p:pic>
      <p:pic>
        <p:nvPicPr>
          <p:cNvPr id="2" name="圖片 1"/>
          <p:cNvPicPr>
            <a:picLocks noChangeAspect="1"/>
          </p:cNvPicPr>
          <p:nvPr/>
        </p:nvPicPr>
        <p:blipFill>
          <a:blip r:embed="rId4"/>
          <a:stretch>
            <a:fillRect/>
          </a:stretch>
        </p:blipFill>
        <p:spPr>
          <a:xfrm>
            <a:off x="3598987" y="2267526"/>
            <a:ext cx="5561905" cy="4590476"/>
          </a:xfrm>
          <a:prstGeom prst="rect">
            <a:avLst/>
          </a:prstGeom>
        </p:spPr>
      </p:pic>
    </p:spTree>
    <p:extLst>
      <p:ext uri="{BB962C8B-B14F-4D97-AF65-F5344CB8AC3E}">
        <p14:creationId xmlns:p14="http://schemas.microsoft.com/office/powerpoint/2010/main" val="215681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重構</a:t>
            </a:r>
            <a:r>
              <a:rPr lang="en-US" altLang="zh-TW" dirty="0"/>
              <a:t/>
            </a:r>
            <a:br>
              <a:rPr lang="en-US" altLang="zh-TW" dirty="0"/>
            </a:br>
            <a:r>
              <a:rPr lang="en-US" altLang="zh-TW" dirty="0" smtClean="0"/>
              <a:t>(Refactor)</a:t>
            </a:r>
            <a:endParaRPr lang="zh-TW" altLang="en-US" dirty="0"/>
          </a:p>
        </p:txBody>
      </p:sp>
      <p:pic>
        <p:nvPicPr>
          <p:cNvPr id="4098" name="Picture 2" descr="http://jjhou.boolan.com/refactoring-b5.jpg"/>
          <p:cNvPicPr>
            <a:picLocks noGrp="1" noChangeAspect="1" noChangeArrowheads="1"/>
          </p:cNvPicPr>
          <p:nvPr>
            <p:ph sz="half" idx="1"/>
          </p:nvPr>
        </p:nvPicPr>
        <p:blipFill>
          <a:blip r:embed="rId3">
            <a:extLst>
              <a:ext uri="{28A0092B-C50C-407E-A947-70E740481C1C}">
                <a14:useLocalDpi xmlns:a14="http://schemas.microsoft.com/office/drawing/2010/main"/>
              </a:ext>
            </a:extLst>
          </a:blip>
          <a:srcRect/>
          <a:stretch>
            <a:fillRect/>
          </a:stretch>
        </p:blipFill>
        <p:spPr bwMode="auto">
          <a:xfrm>
            <a:off x="609599" y="2142861"/>
            <a:ext cx="3073193" cy="389850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pbs.twimg.com/profile_images/79787739/mf-tg-sq_400x400.jpg"/>
          <p:cNvPicPr>
            <a:picLocks noGrp="1" noChangeAspect="1" noChangeArrowheads="1"/>
          </p:cNvPicPr>
          <p:nvPr>
            <p:ph sz="half" idx="2"/>
          </p:nvPr>
        </p:nvPicPr>
        <p:blipFill>
          <a:blip r:embed="rId4">
            <a:extLst>
              <a:ext uri="{28A0092B-C50C-407E-A947-70E740481C1C}">
                <a14:useLocalDpi xmlns:a14="http://schemas.microsoft.com/office/drawing/2010/main"/>
              </a:ext>
            </a:extLst>
          </a:blip>
          <a:srcRect/>
          <a:stretch>
            <a:fillRect/>
          </a:stretch>
        </p:blipFill>
        <p:spPr bwMode="auto">
          <a:xfrm>
            <a:off x="3868039" y="2142861"/>
            <a:ext cx="3898502" cy="3898502"/>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0300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noAutofit/>
          </a:bodyPr>
          <a:lstStyle/>
          <a:p>
            <a:r>
              <a:rPr lang="zh-TW" altLang="en-US" sz="2800" b="1" dirty="0">
                <a:solidFill>
                  <a:srgbClr val="0070C0"/>
                </a:solidFill>
              </a:rPr>
              <a:t>在不改變軟體外部行為的前提下</a:t>
            </a:r>
            <a:r>
              <a:rPr lang="zh-TW" altLang="en-US" sz="2800" dirty="0"/>
              <a:t>，改變其內部結構，使其更</a:t>
            </a:r>
            <a:r>
              <a:rPr lang="zh-TW" altLang="en-US" sz="2800" b="1" dirty="0"/>
              <a:t>容易理解</a:t>
            </a:r>
            <a:r>
              <a:rPr lang="zh-TW" altLang="en-US" sz="2800" dirty="0"/>
              <a:t>且</a:t>
            </a:r>
            <a:r>
              <a:rPr lang="zh-TW" altLang="en-US" sz="2800" b="1" dirty="0"/>
              <a:t>易於修改</a:t>
            </a:r>
            <a:r>
              <a:rPr lang="zh-TW" altLang="en-US" sz="2800" dirty="0" smtClean="0"/>
              <a:t>」</a:t>
            </a:r>
            <a:endParaRPr lang="zh-TW" altLang="en-US" sz="2800" dirty="0"/>
          </a:p>
        </p:txBody>
      </p:sp>
      <p:sp>
        <p:nvSpPr>
          <p:cNvPr id="9" name="文字版面配置區 8"/>
          <p:cNvSpPr>
            <a:spLocks noGrp="1"/>
          </p:cNvSpPr>
          <p:nvPr>
            <p:ph type="body" sz="quarter" idx="13"/>
          </p:nvPr>
        </p:nvSpPr>
        <p:spPr/>
        <p:txBody>
          <a:bodyPr/>
          <a:lstStyle/>
          <a:p>
            <a:pPr algn="ctr"/>
            <a:r>
              <a:rPr lang="zh-TW" altLang="en-US" dirty="0" smtClean="0"/>
              <a:t>重構的定</a:t>
            </a:r>
            <a:r>
              <a:rPr lang="zh-TW" altLang="en-US" dirty="0"/>
              <a:t>義</a:t>
            </a:r>
          </a:p>
        </p:txBody>
      </p:sp>
      <p:sp>
        <p:nvSpPr>
          <p:cNvPr id="8" name="文字版面配置區 7"/>
          <p:cNvSpPr>
            <a:spLocks noGrp="1"/>
          </p:cNvSpPr>
          <p:nvPr>
            <p:ph type="body" idx="1"/>
          </p:nvPr>
        </p:nvSpPr>
        <p:spPr/>
        <p:txBody>
          <a:bodyPr/>
          <a:lstStyle/>
          <a:p>
            <a:pPr algn="ctr"/>
            <a:r>
              <a:rPr lang="en-US" altLang="zh-TW" dirty="0"/>
              <a:t>Martin Fowler</a:t>
            </a:r>
            <a:endParaRPr lang="zh-TW" altLang="en-US" dirty="0"/>
          </a:p>
        </p:txBody>
      </p:sp>
    </p:spTree>
    <p:extLst>
      <p:ext uri="{BB962C8B-B14F-4D97-AF65-F5344CB8AC3E}">
        <p14:creationId xmlns:p14="http://schemas.microsoft.com/office/powerpoint/2010/main" val="469235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可執行的下一步，可讀性</a:t>
            </a:r>
            <a:endParaRPr lang="zh-TW" altLang="en-US" dirty="0"/>
          </a:p>
        </p:txBody>
      </p:sp>
      <p:pic>
        <p:nvPicPr>
          <p:cNvPr id="7" name="內容版面配置區 6"/>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09599" y="1465820"/>
            <a:ext cx="6348413" cy="3758260"/>
          </a:xfrm>
          <a:prstGeom prst="rect">
            <a:avLst/>
          </a:prstGeom>
        </p:spPr>
      </p:pic>
      <p:sp>
        <p:nvSpPr>
          <p:cNvPr id="8" name="標題 4"/>
          <p:cNvSpPr txBox="1">
            <a:spLocks/>
          </p:cNvSpPr>
          <p:nvPr/>
        </p:nvSpPr>
        <p:spPr>
          <a:xfrm>
            <a:off x="609598" y="5419900"/>
            <a:ext cx="6347713"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dirty="0" smtClean="0"/>
              <a:t>不要讓改這段</a:t>
            </a:r>
            <a:r>
              <a:rPr lang="en-US" altLang="zh-TW" dirty="0" smtClean="0"/>
              <a:t>Code</a:t>
            </a:r>
            <a:r>
              <a:rPr lang="zh-TW" altLang="en-US" dirty="0" smtClean="0"/>
              <a:t>的人翻山倒海找資料問人。</a:t>
            </a:r>
            <a:endParaRPr lang="zh-TW" altLang="en-US" dirty="0"/>
          </a:p>
        </p:txBody>
      </p:sp>
    </p:spTree>
    <p:extLst>
      <p:ext uri="{BB962C8B-B14F-4D97-AF65-F5344CB8AC3E}">
        <p14:creationId xmlns:p14="http://schemas.microsoft.com/office/powerpoint/2010/main" val="5296702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git</a:t>
            </a:r>
            <a:r>
              <a:rPr lang="en-US" altLang="zh-TW" dirty="0" smtClean="0"/>
              <a:t/>
            </a:r>
            <a:br>
              <a:rPr lang="en-US" altLang="zh-TW" dirty="0" smtClean="0"/>
            </a:br>
            <a:r>
              <a:rPr lang="zh-TW" altLang="en-US" dirty="0" smtClean="0"/>
              <a:t>分散式的檔案版本管理系統</a:t>
            </a:r>
            <a:endParaRPr lang="zh-TW" altLang="en-US" dirty="0"/>
          </a:p>
        </p:txBody>
      </p:sp>
      <p:pic>
        <p:nvPicPr>
          <p:cNvPr id="5" name="圖片 4"/>
          <p:cNvPicPr>
            <a:picLocks noChangeAspect="1"/>
          </p:cNvPicPr>
          <p:nvPr/>
        </p:nvPicPr>
        <p:blipFill>
          <a:blip r:embed="rId2"/>
          <a:stretch>
            <a:fillRect/>
          </a:stretch>
        </p:blipFill>
        <p:spPr>
          <a:xfrm>
            <a:off x="0" y="2957689"/>
            <a:ext cx="5368115" cy="3900311"/>
          </a:xfrm>
          <a:prstGeom prst="rect">
            <a:avLst/>
          </a:prstGeom>
        </p:spPr>
      </p:pic>
      <p:sp>
        <p:nvSpPr>
          <p:cNvPr id="6" name="文字方塊 5"/>
          <p:cNvSpPr txBox="1"/>
          <p:nvPr/>
        </p:nvSpPr>
        <p:spPr>
          <a:xfrm>
            <a:off x="609599" y="1930400"/>
            <a:ext cx="5915379" cy="646331"/>
          </a:xfrm>
          <a:prstGeom prst="rect">
            <a:avLst/>
          </a:prstGeom>
          <a:noFill/>
        </p:spPr>
        <p:txBody>
          <a:bodyPr wrap="square" rtlCol="0">
            <a:spAutoFit/>
          </a:bodyPr>
          <a:lstStyle/>
          <a:p>
            <a:pPr marL="285750" indent="-285750">
              <a:buFont typeface="Arial" panose="020B0604020202020204" pitchFamily="34" charset="0"/>
              <a:buChar char="•"/>
            </a:pPr>
            <a:r>
              <a:rPr lang="zh-TW" altLang="en-US" dirty="0" smtClean="0"/>
              <a:t>分散式 </a:t>
            </a:r>
            <a:r>
              <a:rPr lang="en-US" altLang="zh-TW" dirty="0" smtClean="0"/>
              <a:t>VS</a:t>
            </a:r>
            <a:r>
              <a:rPr lang="zh-TW" altLang="en-US" dirty="0" smtClean="0"/>
              <a:t> 主從式</a:t>
            </a:r>
            <a:endParaRPr lang="en-US" altLang="zh-TW" dirty="0" smtClean="0"/>
          </a:p>
          <a:p>
            <a:pPr marL="285750" indent="-285750">
              <a:buFont typeface="Arial" panose="020B0604020202020204" pitchFamily="34" charset="0"/>
              <a:buChar char="•"/>
            </a:pPr>
            <a:r>
              <a:rPr lang="zh-TW" altLang="en-US" dirty="0" smtClean="0"/>
              <a:t>協同</a:t>
            </a:r>
            <a:r>
              <a:rPr lang="zh-TW" altLang="en-US" dirty="0"/>
              <a:t>合作</a:t>
            </a:r>
          </a:p>
        </p:txBody>
      </p:sp>
      <p:pic>
        <p:nvPicPr>
          <p:cNvPr id="4" name="內容版面配置區 3"/>
          <p:cNvPicPr>
            <a:picLocks noGrp="1" noChangeAspect="1"/>
          </p:cNvPicPr>
          <p:nvPr>
            <p:ph idx="1"/>
          </p:nvPr>
        </p:nvPicPr>
        <p:blipFill>
          <a:blip r:embed="rId3"/>
          <a:stretch>
            <a:fillRect/>
          </a:stretch>
        </p:blipFill>
        <p:spPr>
          <a:xfrm>
            <a:off x="4001036" y="2957689"/>
            <a:ext cx="5176831" cy="3881437"/>
          </a:xfrm>
          <a:prstGeom prst="rect">
            <a:avLst/>
          </a:prstGeom>
        </p:spPr>
      </p:pic>
    </p:spTree>
    <p:extLst>
      <p:ext uri="{BB962C8B-B14F-4D97-AF65-F5344CB8AC3E}">
        <p14:creationId xmlns:p14="http://schemas.microsoft.com/office/powerpoint/2010/main" val="366845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可讀的下一步，易於修改</a:t>
            </a:r>
            <a:r>
              <a:rPr lang="en-US" altLang="zh-TW" dirty="0" smtClean="0"/>
              <a:t/>
            </a:r>
            <a:br>
              <a:rPr lang="en-US" altLang="zh-TW" dirty="0" smtClean="0"/>
            </a:br>
            <a:endParaRPr lang="zh-TW" altLang="en-US" dirty="0"/>
          </a:p>
        </p:txBody>
      </p:sp>
      <p:pic>
        <p:nvPicPr>
          <p:cNvPr id="4" name="內容版面配置區 3"/>
          <p:cNvPicPr>
            <a:picLocks noGrp="1" noChangeAspect="1"/>
          </p:cNvPicPr>
          <p:nvPr>
            <p:ph sz="half" idx="1"/>
          </p:nvPr>
        </p:nvPicPr>
        <p:blipFill>
          <a:blip r:embed="rId2" cstate="email">
            <a:extLst>
              <a:ext uri="{28A0092B-C50C-407E-A947-70E740481C1C}">
                <a14:useLocalDpi xmlns:a14="http://schemas.microsoft.com/office/drawing/2010/main"/>
              </a:ext>
            </a:extLst>
          </a:blip>
          <a:stretch>
            <a:fillRect/>
          </a:stretch>
        </p:blipFill>
        <p:spPr>
          <a:xfrm>
            <a:off x="708960" y="2160588"/>
            <a:ext cx="2888968" cy="3881437"/>
          </a:xfrm>
        </p:spPr>
      </p:pic>
      <p:sp>
        <p:nvSpPr>
          <p:cNvPr id="10" name="內容版面配置區 9"/>
          <p:cNvSpPr>
            <a:spLocks noGrp="1"/>
          </p:cNvSpPr>
          <p:nvPr>
            <p:ph sz="half" idx="2"/>
          </p:nvPr>
        </p:nvSpPr>
        <p:spPr/>
        <p:txBody>
          <a:bodyPr/>
          <a:lstStyle/>
          <a:p>
            <a:r>
              <a:rPr lang="zh-TW" altLang="en-US" b="1" dirty="0"/>
              <a:t>設計模式</a:t>
            </a:r>
            <a:r>
              <a:rPr lang="zh-TW" altLang="en-US" dirty="0"/>
              <a:t>（</a:t>
            </a:r>
            <a:r>
              <a:rPr lang="en-US" altLang="zh-TW" dirty="0"/>
              <a:t>design pattern</a:t>
            </a:r>
            <a:r>
              <a:rPr lang="zh-TW" altLang="en-US" dirty="0"/>
              <a:t>）是對</a:t>
            </a:r>
            <a:r>
              <a:rPr lang="zh-TW" altLang="en-US" dirty="0">
                <a:hlinkClick r:id="rId3" tooltip="軟體設計"/>
              </a:rPr>
              <a:t>軟體設計</a:t>
            </a:r>
            <a:r>
              <a:rPr lang="zh-TW" altLang="en-US" dirty="0"/>
              <a:t>中普遍存在（反覆出現）的各種問題，所提出的解決方案</a:t>
            </a:r>
            <a:r>
              <a:rPr lang="zh-TW" altLang="en-US" dirty="0" smtClean="0"/>
              <a:t>。</a:t>
            </a:r>
            <a:endParaRPr lang="en-US" altLang="zh-TW" dirty="0" smtClean="0"/>
          </a:p>
          <a:p>
            <a:r>
              <a:rPr lang="zh-TW" altLang="en-US" dirty="0"/>
              <a:t>這個術語是由</a:t>
            </a:r>
            <a:r>
              <a:rPr lang="zh-TW" altLang="en-US" dirty="0">
                <a:hlinkClick r:id="rId4" tooltip="埃里希·伽瑪"/>
              </a:rPr>
              <a:t>埃里希</a:t>
            </a:r>
            <a:r>
              <a:rPr lang="en-US" altLang="zh-TW" dirty="0">
                <a:hlinkClick r:id="rId4" tooltip="埃里希·伽瑪"/>
              </a:rPr>
              <a:t>·</a:t>
            </a:r>
            <a:r>
              <a:rPr lang="zh-TW" altLang="en-US" dirty="0">
                <a:hlinkClick r:id="rId4" tooltip="埃里希·伽瑪"/>
              </a:rPr>
              <a:t>伽瑪</a:t>
            </a:r>
            <a:r>
              <a:rPr lang="zh-TW" altLang="en-US" dirty="0"/>
              <a:t>（</a:t>
            </a:r>
            <a:r>
              <a:rPr lang="en-US" altLang="zh-TW" dirty="0"/>
              <a:t>Erich Gamma</a:t>
            </a:r>
            <a:r>
              <a:rPr lang="zh-TW" altLang="en-US" dirty="0"/>
              <a:t>）等</a:t>
            </a:r>
            <a:r>
              <a:rPr lang="zh-TW" altLang="en-US" dirty="0" smtClean="0"/>
              <a:t>人</a:t>
            </a:r>
            <a:r>
              <a:rPr lang="en-US" altLang="zh-TW" dirty="0" smtClean="0"/>
              <a:t>(</a:t>
            </a:r>
            <a:r>
              <a:rPr lang="zh-TW" altLang="en-US" dirty="0" smtClean="0"/>
              <a:t>四人幫</a:t>
            </a:r>
            <a:r>
              <a:rPr lang="en-US" altLang="zh-TW" dirty="0" smtClean="0"/>
              <a:t>)</a:t>
            </a:r>
            <a:r>
              <a:rPr lang="zh-TW" altLang="en-US" dirty="0" smtClean="0"/>
              <a:t>在</a:t>
            </a:r>
            <a:r>
              <a:rPr lang="en-US" altLang="zh-TW" dirty="0"/>
              <a:t>1990</a:t>
            </a:r>
            <a:r>
              <a:rPr lang="zh-TW" altLang="en-US" dirty="0"/>
              <a:t>年代從</a:t>
            </a:r>
            <a:r>
              <a:rPr lang="zh-TW" altLang="en-US" dirty="0">
                <a:hlinkClick r:id="rId5" tooltip="建築設計"/>
              </a:rPr>
              <a:t>建築設計</a:t>
            </a:r>
            <a:r>
              <a:rPr lang="zh-TW" altLang="en-US" dirty="0"/>
              <a:t>領域引入到</a:t>
            </a:r>
            <a:r>
              <a:rPr lang="zh-TW" altLang="en-US" dirty="0">
                <a:hlinkClick r:id="rId6" tooltip="計算機科學"/>
              </a:rPr>
              <a:t>計算機科學</a:t>
            </a:r>
            <a:r>
              <a:rPr lang="zh-TW" altLang="en-US" dirty="0"/>
              <a:t>的。</a:t>
            </a:r>
          </a:p>
        </p:txBody>
      </p:sp>
    </p:spTree>
    <p:extLst>
      <p:ext uri="{BB962C8B-B14F-4D97-AF65-F5344CB8AC3E}">
        <p14:creationId xmlns:p14="http://schemas.microsoft.com/office/powerpoint/2010/main" val="1634724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399" y="647700"/>
            <a:ext cx="7785101" cy="1320800"/>
          </a:xfrm>
        </p:spPr>
        <p:txBody>
          <a:bodyPr>
            <a:normAutofit/>
          </a:bodyPr>
          <a:lstStyle/>
          <a:p>
            <a:r>
              <a:rPr lang="zh-TW" altLang="en-US" dirty="0" smtClean="0">
                <a:solidFill>
                  <a:srgbClr val="FF0000"/>
                </a:solidFill>
              </a:rPr>
              <a:t>但是又遇上跟使用者有代溝，</a:t>
            </a:r>
            <a:r>
              <a:rPr lang="en-US" altLang="zh-TW" dirty="0" smtClean="0">
                <a:solidFill>
                  <a:srgbClr val="FF0000"/>
                </a:solidFill>
              </a:rPr>
              <a:t/>
            </a:r>
            <a:br>
              <a:rPr lang="en-US" altLang="zh-TW" dirty="0" smtClean="0">
                <a:solidFill>
                  <a:srgbClr val="FF0000"/>
                </a:solidFill>
              </a:rPr>
            </a:br>
            <a:r>
              <a:rPr lang="zh-TW" altLang="en-US" dirty="0" smtClean="0">
                <a:solidFill>
                  <a:srgbClr val="FF0000"/>
                </a:solidFill>
              </a:rPr>
              <a:t>又有專案時程的壓力</a:t>
            </a:r>
            <a:endParaRPr lang="zh-TW" altLang="en-US" dirty="0">
              <a:solidFill>
                <a:srgbClr val="FF0000"/>
              </a:solidFill>
            </a:endParaRPr>
          </a:p>
        </p:txBody>
      </p:sp>
      <p:pic>
        <p:nvPicPr>
          <p:cNvPr id="6" name="圖片 5"/>
          <p:cNvPicPr>
            <a:picLocks noChangeAspect="1"/>
          </p:cNvPicPr>
          <p:nvPr/>
        </p:nvPicPr>
        <p:blipFill>
          <a:blip r:embed="rId2"/>
          <a:stretch>
            <a:fillRect/>
          </a:stretch>
        </p:blipFill>
        <p:spPr>
          <a:xfrm>
            <a:off x="3668888" y="4253757"/>
            <a:ext cx="4831645" cy="2604243"/>
          </a:xfrm>
          <a:prstGeom prst="rect">
            <a:avLst/>
          </a:prstGeom>
        </p:spPr>
      </p:pic>
      <p:pic>
        <p:nvPicPr>
          <p:cNvPr id="5" name="圖片 4"/>
          <p:cNvPicPr>
            <a:picLocks noChangeAspect="1"/>
          </p:cNvPicPr>
          <p:nvPr/>
        </p:nvPicPr>
        <p:blipFill>
          <a:blip r:embed="rId3"/>
          <a:stretch>
            <a:fillRect/>
          </a:stretch>
        </p:blipFill>
        <p:spPr>
          <a:xfrm>
            <a:off x="152399" y="1820951"/>
            <a:ext cx="6701757" cy="2580356"/>
          </a:xfrm>
          <a:prstGeom prst="rect">
            <a:avLst/>
          </a:prstGeom>
        </p:spPr>
      </p:pic>
    </p:spTree>
    <p:extLst>
      <p:ext uri="{BB962C8B-B14F-4D97-AF65-F5344CB8AC3E}">
        <p14:creationId xmlns:p14="http://schemas.microsoft.com/office/powerpoint/2010/main" val="13648264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所以我們</a:t>
            </a:r>
            <a:r>
              <a:rPr lang="zh-TW" altLang="en-US" dirty="0" smtClean="0"/>
              <a:t>需要革命</a:t>
            </a:r>
            <a:r>
              <a:rPr lang="en-US" altLang="zh-TW" dirty="0" smtClean="0"/>
              <a:t>(</a:t>
            </a:r>
            <a:r>
              <a:rPr lang="zh-TW" altLang="en-US" strike="dblStrike" dirty="0" smtClean="0"/>
              <a:t>通靈</a:t>
            </a:r>
            <a:r>
              <a:rPr lang="en-US" altLang="zh-TW" dirty="0" smtClean="0"/>
              <a:t>)!</a:t>
            </a:r>
            <a:endParaRPr lang="zh-TW" altLang="en-US" dirty="0"/>
          </a:p>
        </p:txBody>
      </p:sp>
      <p:pic>
        <p:nvPicPr>
          <p:cNvPr id="6" name="內容版面配置區 5"/>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915065" y="2160588"/>
            <a:ext cx="5737482" cy="3881437"/>
          </a:xfrm>
          <a:prstGeom prst="rect">
            <a:avLst/>
          </a:prstGeom>
        </p:spPr>
      </p:pic>
      <p:grpSp>
        <p:nvGrpSpPr>
          <p:cNvPr id="3" name="群組 2"/>
          <p:cNvGrpSpPr/>
          <p:nvPr/>
        </p:nvGrpSpPr>
        <p:grpSpPr>
          <a:xfrm>
            <a:off x="1264356" y="2494844"/>
            <a:ext cx="3913348" cy="3251200"/>
            <a:chOff x="1264356" y="2494844"/>
            <a:chExt cx="3913348" cy="3251200"/>
          </a:xfrm>
        </p:grpSpPr>
        <p:sp>
          <p:nvSpPr>
            <p:cNvPr id="8" name="圓角矩形 7"/>
            <p:cNvSpPr/>
            <p:nvPr/>
          </p:nvSpPr>
          <p:spPr>
            <a:xfrm>
              <a:off x="1264356" y="5384800"/>
              <a:ext cx="982133" cy="3612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a:t>
              </a:r>
              <a:r>
                <a:rPr lang="en-US" altLang="zh-TW" dirty="0" smtClean="0"/>
                <a:t>DD</a:t>
              </a:r>
              <a:endParaRPr lang="zh-TW" altLang="en-US" dirty="0"/>
            </a:p>
          </p:txBody>
        </p:sp>
        <p:pic>
          <p:nvPicPr>
            <p:cNvPr id="2" name="圖片 1"/>
            <p:cNvPicPr>
              <a:picLocks noChangeAspect="1"/>
            </p:cNvPicPr>
            <p:nvPr/>
          </p:nvPicPr>
          <p:blipFill>
            <a:blip r:embed="rId3"/>
            <a:stretch>
              <a:fillRect/>
            </a:stretch>
          </p:blipFill>
          <p:spPr>
            <a:xfrm>
              <a:off x="2389205" y="2494844"/>
              <a:ext cx="2788499" cy="1912625"/>
            </a:xfrm>
            <a:prstGeom prst="rect">
              <a:avLst/>
            </a:prstGeom>
          </p:spPr>
        </p:pic>
      </p:grpSp>
    </p:spTree>
    <p:extLst>
      <p:ext uri="{BB962C8B-B14F-4D97-AF65-F5344CB8AC3E}">
        <p14:creationId xmlns:p14="http://schemas.microsoft.com/office/powerpoint/2010/main" val="22263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我們使用了</a:t>
            </a:r>
            <a:r>
              <a:rPr lang="en-US" altLang="zh-TW" dirty="0"/>
              <a:t>DSL</a:t>
            </a:r>
            <a:r>
              <a:rPr lang="zh-TW" altLang="en-US" dirty="0"/>
              <a:t>來幫助我們與使用者</a:t>
            </a:r>
            <a:r>
              <a:rPr lang="zh-TW" altLang="en-US" dirty="0" smtClean="0"/>
              <a:t>溝通並且表列需求。</a:t>
            </a:r>
            <a:endParaRPr lang="zh-TW" altLang="en-US" dirty="0"/>
          </a:p>
        </p:txBody>
      </p:sp>
      <p:pic>
        <p:nvPicPr>
          <p:cNvPr id="7" name="內容版面配置區 6"/>
          <p:cNvPicPr>
            <a:picLocks noGrp="1" noChangeAspect="1"/>
          </p:cNvPicPr>
          <p:nvPr>
            <p:ph idx="1"/>
          </p:nvPr>
        </p:nvPicPr>
        <p:blipFill>
          <a:blip r:embed="rId2"/>
          <a:stretch>
            <a:fillRect/>
          </a:stretch>
        </p:blipFill>
        <p:spPr>
          <a:xfrm>
            <a:off x="917755" y="2015185"/>
            <a:ext cx="6039557" cy="4755127"/>
          </a:xfrm>
          <a:prstGeom prst="rect">
            <a:avLst/>
          </a:prstGeom>
        </p:spPr>
      </p:pic>
    </p:spTree>
    <p:extLst>
      <p:ext uri="{BB962C8B-B14F-4D97-AF65-F5344CB8AC3E}">
        <p14:creationId xmlns:p14="http://schemas.microsoft.com/office/powerpoint/2010/main" val="1042759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Mocha</a:t>
            </a:r>
            <a:endParaRPr lang="zh-TW" altLang="en-US" dirty="0"/>
          </a:p>
        </p:txBody>
      </p:sp>
      <p:sp>
        <p:nvSpPr>
          <p:cNvPr id="5" name="文字版面配置區 4"/>
          <p:cNvSpPr>
            <a:spLocks noGrp="1"/>
          </p:cNvSpPr>
          <p:nvPr>
            <p:ph type="body" idx="1"/>
          </p:nvPr>
        </p:nvSpPr>
        <p:spPr/>
        <p:txBody>
          <a:bodyPr/>
          <a:lstStyle/>
          <a:p>
            <a:r>
              <a:rPr lang="en-US" altLang="zh-TW" dirty="0" smtClean="0"/>
              <a:t>TDD/BDD</a:t>
            </a:r>
            <a:r>
              <a:rPr lang="zh-TW" altLang="en-US" dirty="0" smtClean="0"/>
              <a:t>測試框架</a:t>
            </a:r>
            <a:endParaRPr lang="zh-TW" altLang="en-US" dirty="0"/>
          </a:p>
        </p:txBody>
      </p:sp>
    </p:spTree>
    <p:extLst>
      <p:ext uri="{BB962C8B-B14F-4D97-AF65-F5344CB8AC3E}">
        <p14:creationId xmlns:p14="http://schemas.microsoft.com/office/powerpoint/2010/main" val="29695206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err="1" smtClean="0"/>
              <a:t>xUnit</a:t>
            </a:r>
            <a:r>
              <a:rPr lang="en-US" altLang="zh-TW" dirty="0" smtClean="0"/>
              <a:t/>
            </a:r>
            <a:br>
              <a:rPr lang="en-US" altLang="zh-TW" dirty="0" smtClean="0"/>
            </a:br>
            <a:r>
              <a:rPr lang="zh-TW" altLang="en-US" dirty="0" smtClean="0"/>
              <a:t>單元測</a:t>
            </a:r>
            <a:r>
              <a:rPr lang="zh-TW" altLang="en-US" dirty="0"/>
              <a:t>試</a:t>
            </a:r>
          </a:p>
        </p:txBody>
      </p:sp>
      <p:sp>
        <p:nvSpPr>
          <p:cNvPr id="7" name="內容版面配置區 6"/>
          <p:cNvSpPr>
            <a:spLocks noGrp="1"/>
          </p:cNvSpPr>
          <p:nvPr>
            <p:ph idx="1"/>
          </p:nvPr>
        </p:nvSpPr>
        <p:spPr/>
        <p:txBody>
          <a:bodyPr/>
          <a:lstStyle/>
          <a:p>
            <a:endParaRPr lang="en-US" altLang="zh-TW" dirty="0" smtClean="0"/>
          </a:p>
          <a:p>
            <a:r>
              <a:rPr lang="en-US" altLang="zh-TW" dirty="0" smtClean="0"/>
              <a:t>Test </a:t>
            </a:r>
            <a:r>
              <a:rPr lang="zh-TW" altLang="en-US" dirty="0" smtClean="0"/>
              <a:t>的老祖宗，基本上你可以在很多地方都看的到</a:t>
            </a:r>
            <a:endParaRPr lang="en-US" altLang="zh-TW" dirty="0" smtClean="0"/>
          </a:p>
          <a:p>
            <a:r>
              <a:rPr lang="en-US" altLang="zh-TW" dirty="0" err="1" smtClean="0"/>
              <a:t>cUnit</a:t>
            </a:r>
            <a:r>
              <a:rPr lang="en-US" altLang="zh-TW" dirty="0" smtClean="0"/>
              <a:t> </a:t>
            </a:r>
            <a:r>
              <a:rPr lang="en-US" altLang="zh-TW" dirty="0" smtClean="0">
                <a:hlinkClick r:id="rId2"/>
              </a:rPr>
              <a:t>http</a:t>
            </a:r>
            <a:r>
              <a:rPr lang="en-US" altLang="zh-TW" dirty="0">
                <a:hlinkClick r:id="rId2"/>
              </a:rPr>
              <a:t>://cunit.sourceforge.net</a:t>
            </a:r>
            <a:r>
              <a:rPr lang="en-US" altLang="zh-TW" dirty="0" smtClean="0">
                <a:hlinkClick r:id="rId2"/>
              </a:rPr>
              <a:t>/</a:t>
            </a:r>
            <a:endParaRPr lang="en-US" altLang="zh-TW" dirty="0" smtClean="0"/>
          </a:p>
          <a:p>
            <a:r>
              <a:rPr lang="en-US" altLang="zh-TW" dirty="0" err="1" smtClean="0"/>
              <a:t>phpUnit</a:t>
            </a:r>
            <a:r>
              <a:rPr lang="en-US" altLang="zh-TW" dirty="0"/>
              <a:t> </a:t>
            </a:r>
            <a:r>
              <a:rPr lang="en-US" altLang="zh-TW" dirty="0">
                <a:hlinkClick r:id="rId3"/>
              </a:rPr>
              <a:t>https://phpunit.de</a:t>
            </a:r>
            <a:r>
              <a:rPr lang="en-US" altLang="zh-TW" dirty="0" smtClean="0">
                <a:hlinkClick r:id="rId3"/>
              </a:rPr>
              <a:t>/</a:t>
            </a:r>
            <a:endParaRPr lang="en-US" altLang="zh-TW" dirty="0"/>
          </a:p>
          <a:p>
            <a:r>
              <a:rPr lang="en-US" altLang="zh-TW" dirty="0" err="1"/>
              <a:t>jUnit</a:t>
            </a:r>
            <a:r>
              <a:rPr lang="en-US" altLang="zh-TW" dirty="0"/>
              <a:t> </a:t>
            </a:r>
            <a:r>
              <a:rPr lang="en-US" altLang="zh-TW" dirty="0">
                <a:hlinkClick r:id="rId4"/>
              </a:rPr>
              <a:t>http://junit.org</a:t>
            </a:r>
            <a:r>
              <a:rPr lang="en-US" altLang="zh-TW" dirty="0" smtClean="0">
                <a:hlinkClick r:id="rId4"/>
              </a:rPr>
              <a:t>/</a:t>
            </a:r>
            <a:endParaRPr lang="en-US" altLang="zh-TW" dirty="0" smtClean="0"/>
          </a:p>
          <a:p>
            <a:endParaRPr lang="en-US" altLang="zh-TW" b="1" dirty="0" smtClean="0"/>
          </a:p>
          <a:p>
            <a:endParaRPr lang="zh-TW" altLang="en-US" dirty="0"/>
          </a:p>
        </p:txBody>
      </p:sp>
    </p:spTree>
    <p:extLst>
      <p:ext uri="{BB962C8B-B14F-4D97-AF65-F5344CB8AC3E}">
        <p14:creationId xmlns:p14="http://schemas.microsoft.com/office/powerpoint/2010/main" val="11460040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基本元</a:t>
            </a:r>
            <a:r>
              <a:rPr lang="zh-TW" altLang="en-US" dirty="0"/>
              <a:t>素</a:t>
            </a:r>
          </a:p>
        </p:txBody>
      </p:sp>
      <p:sp>
        <p:nvSpPr>
          <p:cNvPr id="3" name="內容版面配置區 2"/>
          <p:cNvSpPr>
            <a:spLocks noGrp="1"/>
          </p:cNvSpPr>
          <p:nvPr>
            <p:ph idx="1"/>
          </p:nvPr>
        </p:nvSpPr>
        <p:spPr>
          <a:xfrm>
            <a:off x="609599" y="2160590"/>
            <a:ext cx="6347714" cy="4533721"/>
          </a:xfrm>
        </p:spPr>
        <p:txBody>
          <a:bodyPr>
            <a:normAutofit/>
          </a:bodyPr>
          <a:lstStyle/>
          <a:p>
            <a:r>
              <a:rPr lang="zh-TW" altLang="en-US" dirty="0" smtClean="0"/>
              <a:t>一個類別的測試叫做</a:t>
            </a:r>
            <a:r>
              <a:rPr lang="en-US" altLang="zh-TW" dirty="0"/>
              <a:t>t</a:t>
            </a:r>
            <a:r>
              <a:rPr lang="en-US" altLang="zh-TW" dirty="0" smtClean="0"/>
              <a:t>est</a:t>
            </a:r>
          </a:p>
          <a:p>
            <a:r>
              <a:rPr lang="zh-TW" altLang="en-US" dirty="0" smtClean="0"/>
              <a:t>很多個類別的測試叫做</a:t>
            </a:r>
            <a:r>
              <a:rPr lang="en-US" altLang="zh-TW" dirty="0" smtClean="0"/>
              <a:t>suite</a:t>
            </a:r>
          </a:p>
          <a:p>
            <a:r>
              <a:rPr lang="zh-TW" altLang="en-US" dirty="0" smtClean="0"/>
              <a:t>生命週期</a:t>
            </a:r>
            <a:endParaRPr lang="en-US" altLang="zh-TW" dirty="0" smtClean="0"/>
          </a:p>
          <a:p>
            <a:pPr lvl="1"/>
            <a:r>
              <a:rPr lang="en-US" altLang="zh-TW" dirty="0" smtClean="0"/>
              <a:t>@</a:t>
            </a:r>
            <a:r>
              <a:rPr lang="en-US" altLang="zh-TW" dirty="0" err="1" smtClean="0"/>
              <a:t>BeforeClass</a:t>
            </a:r>
            <a:endParaRPr lang="en-US" altLang="zh-TW" dirty="0" smtClean="0"/>
          </a:p>
          <a:p>
            <a:pPr lvl="1"/>
            <a:r>
              <a:rPr lang="en-US" altLang="zh-TW" dirty="0"/>
              <a:t>@</a:t>
            </a:r>
            <a:r>
              <a:rPr lang="en-US" altLang="zh-TW" dirty="0" err="1" smtClean="0"/>
              <a:t>AfterClass</a:t>
            </a:r>
            <a:endParaRPr lang="en-US" altLang="zh-TW" dirty="0" smtClean="0"/>
          </a:p>
          <a:p>
            <a:pPr lvl="1"/>
            <a:r>
              <a:rPr lang="en-US" altLang="zh-TW" dirty="0" smtClean="0"/>
              <a:t>@test</a:t>
            </a:r>
          </a:p>
          <a:p>
            <a:pPr lvl="1"/>
            <a:r>
              <a:rPr lang="en-US" altLang="zh-TW" dirty="0" smtClean="0"/>
              <a:t>@Before</a:t>
            </a:r>
          </a:p>
          <a:p>
            <a:pPr lvl="1"/>
            <a:r>
              <a:rPr lang="en-US" altLang="zh-TW" dirty="0" smtClean="0"/>
              <a:t>@After</a:t>
            </a:r>
            <a:endParaRPr lang="zh-TW" altLang="en-US" dirty="0"/>
          </a:p>
        </p:txBody>
      </p:sp>
    </p:spTree>
    <p:extLst>
      <p:ext uri="{BB962C8B-B14F-4D97-AF65-F5344CB8AC3E}">
        <p14:creationId xmlns:p14="http://schemas.microsoft.com/office/powerpoint/2010/main" val="9656502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smtClean="0"/>
              <a:t>Demo</a:t>
            </a:r>
            <a:endParaRPr lang="zh-TW" altLang="en-US" dirty="0"/>
          </a:p>
        </p:txBody>
      </p:sp>
      <p:sp>
        <p:nvSpPr>
          <p:cNvPr id="7" name="文字版面配置區 6"/>
          <p:cNvSpPr>
            <a:spLocks noGrp="1"/>
          </p:cNvSpPr>
          <p:nvPr>
            <p:ph type="body" idx="1"/>
          </p:nvPr>
        </p:nvSpPr>
        <p:spPr/>
        <p:txBody>
          <a:bodyPr>
            <a:normAutofit/>
          </a:bodyPr>
          <a:lstStyle/>
          <a:p>
            <a:r>
              <a:rPr lang="en-US" altLang="zh-TW" dirty="0" smtClean="0"/>
              <a:t>Junit</a:t>
            </a:r>
            <a:endParaRPr lang="zh-TW" altLang="en-US" dirty="0"/>
          </a:p>
        </p:txBody>
      </p:sp>
    </p:spTree>
    <p:extLst>
      <p:ext uri="{BB962C8B-B14F-4D97-AF65-F5344CB8AC3E}">
        <p14:creationId xmlns:p14="http://schemas.microsoft.com/office/powerpoint/2010/main" val="17703058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a:t>Mocha </a:t>
            </a:r>
            <a:r>
              <a:rPr lang="en-US" altLang="zh-TW" dirty="0" smtClean="0"/>
              <a:t>TDD</a:t>
            </a:r>
            <a:br>
              <a:rPr lang="en-US" altLang="zh-TW" dirty="0" smtClean="0"/>
            </a:br>
            <a:r>
              <a:rPr lang="en-US" altLang="zh-TW" dirty="0" smtClean="0"/>
              <a:t>(</a:t>
            </a:r>
            <a:r>
              <a:rPr lang="zh-TW" altLang="en-US" dirty="0" smtClean="0"/>
              <a:t>非常先進的</a:t>
            </a:r>
            <a:r>
              <a:rPr lang="en-US" altLang="zh-TW" dirty="0" smtClean="0"/>
              <a:t>TDD)</a:t>
            </a:r>
            <a:endParaRPr lang="zh-TW" altLang="en-US" dirty="0"/>
          </a:p>
        </p:txBody>
      </p:sp>
      <p:pic>
        <p:nvPicPr>
          <p:cNvPr id="8" name="內容版面配置區 7"/>
          <p:cNvPicPr>
            <a:picLocks noGrp="1" noChangeAspect="1"/>
          </p:cNvPicPr>
          <p:nvPr>
            <p:ph idx="1"/>
          </p:nvPr>
        </p:nvPicPr>
        <p:blipFill>
          <a:blip r:embed="rId3"/>
          <a:stretch>
            <a:fillRect/>
          </a:stretch>
        </p:blipFill>
        <p:spPr>
          <a:xfrm>
            <a:off x="609600" y="2168210"/>
            <a:ext cx="6348413" cy="3866192"/>
          </a:xfrm>
          <a:prstGeom prst="rect">
            <a:avLst/>
          </a:prstGeom>
        </p:spPr>
      </p:pic>
      <p:pic>
        <p:nvPicPr>
          <p:cNvPr id="2" name="圖片 1"/>
          <p:cNvPicPr>
            <a:picLocks noChangeAspect="1"/>
          </p:cNvPicPr>
          <p:nvPr/>
        </p:nvPicPr>
        <p:blipFill>
          <a:blip r:embed="rId4"/>
          <a:stretch>
            <a:fillRect/>
          </a:stretch>
        </p:blipFill>
        <p:spPr>
          <a:xfrm>
            <a:off x="4319878" y="2405178"/>
            <a:ext cx="4657143" cy="1857143"/>
          </a:xfrm>
          <a:prstGeom prst="rect">
            <a:avLst/>
          </a:prstGeom>
        </p:spPr>
      </p:pic>
    </p:spTree>
    <p:extLst>
      <p:ext uri="{BB962C8B-B14F-4D97-AF65-F5344CB8AC3E}">
        <p14:creationId xmlns:p14="http://schemas.microsoft.com/office/powerpoint/2010/main" val="382071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BDD VS TDD</a:t>
            </a:r>
            <a:endParaRPr lang="zh-TW" altLang="en-US" dirty="0"/>
          </a:p>
        </p:txBody>
      </p:sp>
      <p:pic>
        <p:nvPicPr>
          <p:cNvPr id="4" name="內容版面配置區 7"/>
          <p:cNvPicPr>
            <a:picLocks noGrp="1" noChangeAspect="1"/>
          </p:cNvPicPr>
          <p:nvPr>
            <p:ph idx="1"/>
          </p:nvPr>
        </p:nvPicPr>
        <p:blipFill>
          <a:blip r:embed="rId3"/>
          <a:stretch>
            <a:fillRect/>
          </a:stretch>
        </p:blipFill>
        <p:spPr>
          <a:xfrm>
            <a:off x="4457699" y="2097750"/>
            <a:ext cx="4600575" cy="3866192"/>
          </a:xfrm>
          <a:prstGeom prst="rect">
            <a:avLst/>
          </a:prstGeom>
        </p:spPr>
      </p:pic>
      <p:pic>
        <p:nvPicPr>
          <p:cNvPr id="5" name="圖片 4"/>
          <p:cNvPicPr>
            <a:picLocks noChangeAspect="1"/>
          </p:cNvPicPr>
          <p:nvPr/>
        </p:nvPicPr>
        <p:blipFill>
          <a:blip r:embed="rId4"/>
          <a:stretch>
            <a:fillRect/>
          </a:stretch>
        </p:blipFill>
        <p:spPr>
          <a:xfrm>
            <a:off x="167202" y="2097750"/>
            <a:ext cx="4147624" cy="3936652"/>
          </a:xfrm>
          <a:prstGeom prst="rect">
            <a:avLst/>
          </a:prstGeom>
        </p:spPr>
      </p:pic>
      <p:sp>
        <p:nvSpPr>
          <p:cNvPr id="6" name="文字方塊 5"/>
          <p:cNvSpPr txBox="1"/>
          <p:nvPr/>
        </p:nvSpPr>
        <p:spPr>
          <a:xfrm>
            <a:off x="2862263" y="2543175"/>
            <a:ext cx="3086100"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altLang="zh-TW" dirty="0" smtClean="0"/>
              <a:t>describe = suite</a:t>
            </a:r>
          </a:p>
          <a:p>
            <a:pPr algn="ctr"/>
            <a:r>
              <a:rPr lang="en-US" altLang="zh-TW" dirty="0" smtClean="0"/>
              <a:t>it = test</a:t>
            </a:r>
            <a:endParaRPr lang="zh-TW" altLang="en-US" dirty="0"/>
          </a:p>
        </p:txBody>
      </p:sp>
      <p:sp>
        <p:nvSpPr>
          <p:cNvPr id="3" name="文字方塊 2"/>
          <p:cNvSpPr txBox="1"/>
          <p:nvPr/>
        </p:nvSpPr>
        <p:spPr>
          <a:xfrm>
            <a:off x="167202" y="1485900"/>
            <a:ext cx="4147624" cy="369332"/>
          </a:xfrm>
          <a:prstGeom prst="rect">
            <a:avLst/>
          </a:prstGeom>
          <a:noFill/>
        </p:spPr>
        <p:txBody>
          <a:bodyPr wrap="square" rtlCol="0">
            <a:spAutoFit/>
          </a:bodyPr>
          <a:lstStyle/>
          <a:p>
            <a:pPr algn="ctr"/>
            <a:r>
              <a:rPr lang="en-US" altLang="zh-TW" dirty="0" smtClean="0"/>
              <a:t>BDD</a:t>
            </a:r>
            <a:endParaRPr lang="zh-TW" altLang="en-US" dirty="0"/>
          </a:p>
        </p:txBody>
      </p:sp>
      <p:sp>
        <p:nvSpPr>
          <p:cNvPr id="7" name="文字方塊 6"/>
          <p:cNvSpPr txBox="1"/>
          <p:nvPr/>
        </p:nvSpPr>
        <p:spPr>
          <a:xfrm>
            <a:off x="4457699" y="1485900"/>
            <a:ext cx="4147624" cy="369332"/>
          </a:xfrm>
          <a:prstGeom prst="rect">
            <a:avLst/>
          </a:prstGeom>
          <a:noFill/>
        </p:spPr>
        <p:txBody>
          <a:bodyPr wrap="square" rtlCol="0">
            <a:spAutoFit/>
          </a:bodyPr>
          <a:lstStyle/>
          <a:p>
            <a:pPr algn="ctr"/>
            <a:r>
              <a:rPr lang="en-US" altLang="zh-TW" dirty="0"/>
              <a:t>T</a:t>
            </a:r>
            <a:r>
              <a:rPr lang="en-US" altLang="zh-TW" dirty="0" smtClean="0"/>
              <a:t>DD</a:t>
            </a:r>
            <a:endParaRPr lang="zh-TW" altLang="en-US" dirty="0"/>
          </a:p>
        </p:txBody>
      </p:sp>
    </p:spTree>
    <p:extLst>
      <p:ext uri="{BB962C8B-B14F-4D97-AF65-F5344CB8AC3E}">
        <p14:creationId xmlns:p14="http://schemas.microsoft.com/office/powerpoint/2010/main" val="400372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nodejs</a:t>
            </a:r>
            <a:endParaRPr lang="zh-TW" altLang="en-US" dirty="0"/>
          </a:p>
        </p:txBody>
      </p:sp>
      <p:sp>
        <p:nvSpPr>
          <p:cNvPr id="3" name="內容版面配置區 2"/>
          <p:cNvSpPr>
            <a:spLocks noGrp="1"/>
          </p:cNvSpPr>
          <p:nvPr>
            <p:ph idx="1"/>
          </p:nvPr>
        </p:nvSpPr>
        <p:spPr>
          <a:xfrm>
            <a:off x="609599" y="1663880"/>
            <a:ext cx="6347714" cy="2592032"/>
          </a:xfrm>
        </p:spPr>
        <p:txBody>
          <a:bodyPr>
            <a:normAutofit/>
          </a:bodyPr>
          <a:lstStyle/>
          <a:p>
            <a:r>
              <a:rPr lang="en-US" altLang="zh-TW" dirty="0" smtClean="0"/>
              <a:t>Node.js</a:t>
            </a:r>
            <a:r>
              <a:rPr lang="zh-TW" altLang="en-US" dirty="0"/>
              <a:t>主要用於編寫像</a:t>
            </a:r>
            <a:r>
              <a:rPr lang="en-US" altLang="zh-TW" dirty="0"/>
              <a:t>Web</a:t>
            </a:r>
            <a:r>
              <a:rPr lang="zh-TW" altLang="en-US" dirty="0"/>
              <a:t>伺服器一樣的網路應用，這和</a:t>
            </a:r>
            <a:r>
              <a:rPr lang="en-US" altLang="zh-TW" dirty="0"/>
              <a:t>PHP</a:t>
            </a:r>
            <a:r>
              <a:rPr lang="zh-TW" altLang="en-US" dirty="0"/>
              <a:t>和</a:t>
            </a:r>
            <a:r>
              <a:rPr lang="en-US" altLang="zh-TW" dirty="0"/>
              <a:t>Python</a:t>
            </a:r>
            <a:r>
              <a:rPr lang="zh-TW" altLang="en-US" dirty="0"/>
              <a:t>是類似的</a:t>
            </a:r>
            <a:r>
              <a:rPr lang="zh-TW" altLang="en-US" dirty="0" smtClean="0"/>
              <a:t>。但是</a:t>
            </a:r>
            <a:r>
              <a:rPr lang="en-US" altLang="zh-TW" dirty="0"/>
              <a:t>Node.js</a:t>
            </a:r>
            <a:r>
              <a:rPr lang="zh-TW" altLang="en-US" dirty="0"/>
              <a:t>與其他語言最大的不同之處在於，</a:t>
            </a:r>
            <a:r>
              <a:rPr lang="en-US" altLang="zh-TW" dirty="0"/>
              <a:t>PHP</a:t>
            </a:r>
            <a:r>
              <a:rPr lang="zh-TW" altLang="en-US" dirty="0"/>
              <a:t>等語言是阻塞的（只有前一條命令執行完畢才會執行後面的命令），而</a:t>
            </a:r>
            <a:r>
              <a:rPr lang="en-US" altLang="zh-TW" dirty="0"/>
              <a:t>Node.js</a:t>
            </a:r>
            <a:r>
              <a:rPr lang="zh-TW" altLang="en-US" dirty="0"/>
              <a:t>是非阻塞的（多條命令可以同時被執行，通過回呼函式得知命令已結束執行）</a:t>
            </a:r>
            <a:r>
              <a:rPr lang="zh-TW" altLang="en-US" dirty="0" smtClean="0"/>
              <a:t>。</a:t>
            </a:r>
            <a:endParaRPr lang="en-US" altLang="zh-TW" dirty="0"/>
          </a:p>
          <a:p>
            <a:r>
              <a:rPr lang="en-US" altLang="zh-TW" dirty="0"/>
              <a:t>Node.js</a:t>
            </a:r>
            <a:r>
              <a:rPr lang="zh-TW" altLang="en-US" dirty="0"/>
              <a:t>是事件驅動的。開發者可以在不使用執行緒的情況下開發出一個能夠承載高並行的伺服器</a:t>
            </a:r>
            <a:r>
              <a:rPr lang="zh-TW" altLang="en-US" dirty="0" smtClean="0"/>
              <a:t>。</a:t>
            </a:r>
            <a:endParaRPr lang="zh-TW" altLang="en-US" dirty="0"/>
          </a:p>
        </p:txBody>
      </p:sp>
      <p:pic>
        <p:nvPicPr>
          <p:cNvPr id="4" name="圖片 3"/>
          <p:cNvPicPr>
            <a:picLocks noChangeAspect="1"/>
          </p:cNvPicPr>
          <p:nvPr/>
        </p:nvPicPr>
        <p:blipFill>
          <a:blip r:embed="rId3"/>
          <a:stretch>
            <a:fillRect/>
          </a:stretch>
        </p:blipFill>
        <p:spPr>
          <a:xfrm>
            <a:off x="1161485" y="4092623"/>
            <a:ext cx="5544114" cy="2765377"/>
          </a:xfrm>
          <a:prstGeom prst="rect">
            <a:avLst/>
          </a:prstGeom>
        </p:spPr>
      </p:pic>
    </p:spTree>
    <p:extLst>
      <p:ext uri="{BB962C8B-B14F-4D97-AF65-F5344CB8AC3E}">
        <p14:creationId xmlns:p14="http://schemas.microsoft.com/office/powerpoint/2010/main" val="6110101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Mocha</a:t>
            </a:r>
            <a:r>
              <a:rPr lang="zh-TW" altLang="en-US" dirty="0" smtClean="0"/>
              <a:t>生命週期</a:t>
            </a:r>
            <a:endParaRPr lang="zh-TW" altLang="en-US" dirty="0"/>
          </a:p>
        </p:txBody>
      </p:sp>
      <p:sp>
        <p:nvSpPr>
          <p:cNvPr id="3" name="內容版面配置區 2"/>
          <p:cNvSpPr>
            <a:spLocks noGrp="1"/>
          </p:cNvSpPr>
          <p:nvPr>
            <p:ph idx="1"/>
          </p:nvPr>
        </p:nvSpPr>
        <p:spPr/>
        <p:txBody>
          <a:bodyPr/>
          <a:lstStyle/>
          <a:p>
            <a:r>
              <a:rPr lang="en-US" altLang="zh-TW" dirty="0" smtClean="0"/>
              <a:t>before</a:t>
            </a:r>
          </a:p>
          <a:p>
            <a:r>
              <a:rPr lang="en-US" altLang="zh-TW" dirty="0" smtClean="0"/>
              <a:t>after</a:t>
            </a:r>
          </a:p>
          <a:p>
            <a:r>
              <a:rPr lang="en-US" altLang="zh-TW" dirty="0" err="1" smtClean="0"/>
              <a:t>beforeEach</a:t>
            </a:r>
            <a:endParaRPr lang="en-US" altLang="zh-TW" dirty="0" smtClean="0"/>
          </a:p>
          <a:p>
            <a:r>
              <a:rPr lang="en-US" altLang="zh-TW" dirty="0" err="1" smtClean="0"/>
              <a:t>afterEach</a:t>
            </a:r>
            <a:endParaRPr lang="zh-TW" altLang="en-US" dirty="0"/>
          </a:p>
        </p:txBody>
      </p:sp>
      <p:pic>
        <p:nvPicPr>
          <p:cNvPr id="4" name="圖片 3"/>
          <p:cNvPicPr>
            <a:picLocks noChangeAspect="1"/>
          </p:cNvPicPr>
          <p:nvPr/>
        </p:nvPicPr>
        <p:blipFill>
          <a:blip r:embed="rId3"/>
          <a:stretch>
            <a:fillRect/>
          </a:stretch>
        </p:blipFill>
        <p:spPr>
          <a:xfrm>
            <a:off x="3783455" y="1270000"/>
            <a:ext cx="3630286" cy="5362772"/>
          </a:xfrm>
          <a:prstGeom prst="rect">
            <a:avLst/>
          </a:prstGeom>
        </p:spPr>
      </p:pic>
      <p:pic>
        <p:nvPicPr>
          <p:cNvPr id="9" name="圖片 8"/>
          <p:cNvPicPr>
            <a:picLocks noChangeAspect="1"/>
          </p:cNvPicPr>
          <p:nvPr/>
        </p:nvPicPr>
        <p:blipFill>
          <a:blip r:embed="rId4"/>
          <a:stretch>
            <a:fillRect/>
          </a:stretch>
        </p:blipFill>
        <p:spPr>
          <a:xfrm>
            <a:off x="1188217" y="5060878"/>
            <a:ext cx="5190476" cy="1276190"/>
          </a:xfrm>
          <a:prstGeom prst="rect">
            <a:avLst/>
          </a:prstGeom>
          <a:ln w="228600" cap="sq" cmpd="thickThin">
            <a:solidFill>
              <a:schemeClr val="accent3">
                <a:lumMod val="60000"/>
                <a:lumOff val="40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427772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smtClean="0"/>
              <a:t>Demo</a:t>
            </a:r>
            <a:endParaRPr lang="zh-TW" altLang="en-US" dirty="0"/>
          </a:p>
        </p:txBody>
      </p:sp>
      <p:sp>
        <p:nvSpPr>
          <p:cNvPr id="7" name="文字版面配置區 6"/>
          <p:cNvSpPr>
            <a:spLocks noGrp="1"/>
          </p:cNvSpPr>
          <p:nvPr>
            <p:ph type="body" idx="1"/>
          </p:nvPr>
        </p:nvSpPr>
        <p:spPr/>
        <p:txBody>
          <a:bodyPr>
            <a:normAutofit/>
          </a:bodyPr>
          <a:lstStyle/>
          <a:p>
            <a:r>
              <a:rPr lang="zh-TW" altLang="en-US" dirty="0" smtClean="0"/>
              <a:t>生命週期 </a:t>
            </a:r>
            <a:endParaRPr lang="zh-TW" altLang="en-US" dirty="0"/>
          </a:p>
        </p:txBody>
      </p:sp>
    </p:spTree>
    <p:extLst>
      <p:ext uri="{BB962C8B-B14F-4D97-AF65-F5344CB8AC3E}">
        <p14:creationId xmlns:p14="http://schemas.microsoft.com/office/powerpoint/2010/main" val="16417856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同步 </a:t>
            </a:r>
            <a:r>
              <a:rPr lang="en-US" altLang="zh-TW" smtClean="0"/>
              <a:t>VS</a:t>
            </a:r>
            <a:r>
              <a:rPr lang="zh-TW" altLang="en-US" smtClean="0"/>
              <a:t> 非同步</a:t>
            </a:r>
            <a:endParaRPr lang="zh-TW" altLang="en-US" dirty="0"/>
          </a:p>
        </p:txBody>
      </p:sp>
      <p:sp>
        <p:nvSpPr>
          <p:cNvPr id="10" name="文字版面配置區 9"/>
          <p:cNvSpPr>
            <a:spLocks noGrp="1"/>
          </p:cNvSpPr>
          <p:nvPr>
            <p:ph type="body" idx="1"/>
          </p:nvPr>
        </p:nvSpPr>
        <p:spPr>
          <a:xfrm>
            <a:off x="90308" y="2160983"/>
            <a:ext cx="3623736" cy="865178"/>
          </a:xfrm>
        </p:spPr>
        <p:txBody>
          <a:bodyPr/>
          <a:lstStyle/>
          <a:p>
            <a:r>
              <a:rPr lang="zh-TW" altLang="en-US" dirty="0" smtClean="0"/>
              <a:t>同步</a:t>
            </a:r>
            <a:endParaRPr lang="zh-TW" altLang="en-US" dirty="0"/>
          </a:p>
        </p:txBody>
      </p:sp>
      <p:sp>
        <p:nvSpPr>
          <p:cNvPr id="11" name="文字版面配置區 10"/>
          <p:cNvSpPr>
            <a:spLocks noGrp="1"/>
          </p:cNvSpPr>
          <p:nvPr>
            <p:ph type="body" sz="quarter" idx="3"/>
          </p:nvPr>
        </p:nvSpPr>
        <p:spPr>
          <a:xfrm>
            <a:off x="4600417" y="2160983"/>
            <a:ext cx="3730042" cy="865178"/>
          </a:xfrm>
        </p:spPr>
        <p:txBody>
          <a:bodyPr/>
          <a:lstStyle/>
          <a:p>
            <a:r>
              <a:rPr lang="zh-TW" altLang="en-US" dirty="0" smtClean="0"/>
              <a:t>非同</a:t>
            </a:r>
            <a:r>
              <a:rPr lang="zh-TW" altLang="en-US" dirty="0"/>
              <a:t>步</a:t>
            </a:r>
          </a:p>
        </p:txBody>
      </p:sp>
      <p:pic>
        <p:nvPicPr>
          <p:cNvPr id="15" name="內容版面配置區 14"/>
          <p:cNvPicPr>
            <a:picLocks noGrp="1" noChangeAspect="1"/>
          </p:cNvPicPr>
          <p:nvPr>
            <p:ph sz="half" idx="2"/>
          </p:nvPr>
        </p:nvPicPr>
        <p:blipFill>
          <a:blip r:embed="rId3"/>
          <a:stretch>
            <a:fillRect/>
          </a:stretch>
        </p:blipFill>
        <p:spPr>
          <a:xfrm>
            <a:off x="90488" y="3385122"/>
            <a:ext cx="6541206" cy="3015677"/>
          </a:xfrm>
          <a:prstGeom prst="rect">
            <a:avLst/>
          </a:prstGeom>
        </p:spPr>
      </p:pic>
      <p:pic>
        <p:nvPicPr>
          <p:cNvPr id="14" name="內容版面配置區 8"/>
          <p:cNvPicPr>
            <a:picLocks noGrp="1" noChangeAspect="1"/>
          </p:cNvPicPr>
          <p:nvPr>
            <p:ph sz="quarter" idx="4"/>
          </p:nvPr>
        </p:nvPicPr>
        <p:blipFill>
          <a:blip r:embed="rId4"/>
          <a:stretch>
            <a:fillRect/>
          </a:stretch>
        </p:blipFill>
        <p:spPr>
          <a:xfrm>
            <a:off x="4503497" y="3385122"/>
            <a:ext cx="4640503" cy="3015677"/>
          </a:xfrm>
          <a:prstGeom prst="rect">
            <a:avLst/>
          </a:prstGeom>
        </p:spPr>
      </p:pic>
    </p:spTree>
    <p:extLst>
      <p:ext uri="{BB962C8B-B14F-4D97-AF65-F5344CB8AC3E}">
        <p14:creationId xmlns:p14="http://schemas.microsoft.com/office/powerpoint/2010/main" val="20461225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en-US" altLang="zh-TW" dirty="0" smtClean="0"/>
              <a:t>Demo</a:t>
            </a:r>
            <a:endParaRPr lang="zh-TW" altLang="en-US" dirty="0"/>
          </a:p>
        </p:txBody>
      </p:sp>
      <p:sp>
        <p:nvSpPr>
          <p:cNvPr id="8" name="文字版面配置區 7"/>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0702915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執行範圍 與非同步等待時</a:t>
            </a:r>
            <a:r>
              <a:rPr lang="zh-TW" altLang="en-US" dirty="0"/>
              <a:t>間</a:t>
            </a:r>
          </a:p>
        </p:txBody>
      </p:sp>
      <p:sp>
        <p:nvSpPr>
          <p:cNvPr id="3" name="內容版面配置區 2"/>
          <p:cNvSpPr>
            <a:spLocks noGrp="1"/>
          </p:cNvSpPr>
          <p:nvPr>
            <p:ph idx="1"/>
          </p:nvPr>
        </p:nvSpPr>
        <p:spPr>
          <a:xfrm>
            <a:off x="609599" y="2160590"/>
            <a:ext cx="6347714" cy="955143"/>
          </a:xfrm>
        </p:spPr>
        <p:txBody>
          <a:bodyPr/>
          <a:lstStyle/>
          <a:p>
            <a:r>
              <a:rPr lang="en-US" altLang="zh-TW" dirty="0" smtClean="0"/>
              <a:t>.only</a:t>
            </a:r>
          </a:p>
          <a:p>
            <a:r>
              <a:rPr lang="en-US" altLang="zh-TW" dirty="0" smtClean="0"/>
              <a:t>.skip</a:t>
            </a:r>
            <a:endParaRPr lang="zh-TW" altLang="en-US" dirty="0"/>
          </a:p>
        </p:txBody>
      </p:sp>
      <p:pic>
        <p:nvPicPr>
          <p:cNvPr id="6" name="圖片 5"/>
          <p:cNvPicPr>
            <a:picLocks noChangeAspect="1"/>
          </p:cNvPicPr>
          <p:nvPr/>
        </p:nvPicPr>
        <p:blipFill>
          <a:blip r:embed="rId2"/>
          <a:stretch>
            <a:fillRect/>
          </a:stretch>
        </p:blipFill>
        <p:spPr>
          <a:xfrm>
            <a:off x="609599" y="3043680"/>
            <a:ext cx="6028268" cy="3718290"/>
          </a:xfrm>
          <a:prstGeom prst="rect">
            <a:avLst/>
          </a:prstGeom>
        </p:spPr>
      </p:pic>
    </p:spTree>
    <p:extLst>
      <p:ext uri="{BB962C8B-B14F-4D97-AF65-F5344CB8AC3E}">
        <p14:creationId xmlns:p14="http://schemas.microsoft.com/office/powerpoint/2010/main" val="12469356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Chai</a:t>
            </a:r>
            <a:endParaRPr lang="zh-TW" altLang="en-US" dirty="0"/>
          </a:p>
        </p:txBody>
      </p:sp>
      <p:sp>
        <p:nvSpPr>
          <p:cNvPr id="5" name="文字版面配置區 4"/>
          <p:cNvSpPr>
            <a:spLocks noGrp="1"/>
          </p:cNvSpPr>
          <p:nvPr>
            <p:ph type="body" idx="1"/>
          </p:nvPr>
        </p:nvSpPr>
        <p:spPr/>
        <p:txBody>
          <a:bodyPr/>
          <a:lstStyle/>
          <a:p>
            <a:r>
              <a:rPr lang="zh-TW" altLang="en-US" dirty="0" smtClean="0"/>
              <a:t>斷言程式庫</a:t>
            </a:r>
            <a:endParaRPr lang="zh-TW" altLang="en-US" dirty="0"/>
          </a:p>
        </p:txBody>
      </p:sp>
    </p:spTree>
    <p:extLst>
      <p:ext uri="{BB962C8B-B14F-4D97-AF65-F5344CB8AC3E}">
        <p14:creationId xmlns:p14="http://schemas.microsoft.com/office/powerpoint/2010/main" val="14710924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Should</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1437693" y="2160588"/>
            <a:ext cx="4692226" cy="3881437"/>
          </a:xfrm>
          <a:prstGeom prst="rect">
            <a:avLst/>
          </a:prstGeom>
        </p:spPr>
      </p:pic>
    </p:spTree>
    <p:extLst>
      <p:ext uri="{BB962C8B-B14F-4D97-AF65-F5344CB8AC3E}">
        <p14:creationId xmlns:p14="http://schemas.microsoft.com/office/powerpoint/2010/main" val="124106156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Expect</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392257" y="2160588"/>
            <a:ext cx="4783098" cy="3881437"/>
          </a:xfrm>
          <a:prstGeom prst="rect">
            <a:avLst/>
          </a:prstGeom>
        </p:spPr>
      </p:pic>
    </p:spTree>
    <p:extLst>
      <p:ext uri="{BB962C8B-B14F-4D97-AF65-F5344CB8AC3E}">
        <p14:creationId xmlns:p14="http://schemas.microsoft.com/office/powerpoint/2010/main" val="4277577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Assert</a:t>
            </a:r>
            <a:endParaRPr lang="zh-TW" altLang="en-US" dirty="0"/>
          </a:p>
        </p:txBody>
      </p:sp>
      <p:pic>
        <p:nvPicPr>
          <p:cNvPr id="4" name="內容版面配置區 3"/>
          <p:cNvPicPr>
            <a:picLocks noGrp="1" noChangeAspect="1"/>
          </p:cNvPicPr>
          <p:nvPr>
            <p:ph idx="1"/>
          </p:nvPr>
        </p:nvPicPr>
        <p:blipFill>
          <a:blip r:embed="rId3"/>
          <a:stretch>
            <a:fillRect/>
          </a:stretch>
        </p:blipFill>
        <p:spPr>
          <a:xfrm>
            <a:off x="1366496" y="2160588"/>
            <a:ext cx="4834621" cy="3881437"/>
          </a:xfrm>
          <a:prstGeom prst="rect">
            <a:avLst/>
          </a:prstGeom>
        </p:spPr>
      </p:pic>
    </p:spTree>
    <p:extLst>
      <p:ext uri="{BB962C8B-B14F-4D97-AF65-F5344CB8AC3E}">
        <p14:creationId xmlns:p14="http://schemas.microsoft.com/office/powerpoint/2010/main" val="29927338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無意義的字</a:t>
            </a:r>
            <a:endParaRPr lang="zh-TW" altLang="en-US" dirty="0"/>
          </a:p>
        </p:txBody>
      </p:sp>
      <p:sp>
        <p:nvSpPr>
          <p:cNvPr id="3" name="內容版面配置區 2"/>
          <p:cNvSpPr>
            <a:spLocks noGrp="1"/>
          </p:cNvSpPr>
          <p:nvPr>
            <p:ph sz="half" idx="1"/>
          </p:nvPr>
        </p:nvSpPr>
        <p:spPr/>
        <p:txBody>
          <a:bodyPr>
            <a:normAutofit/>
          </a:bodyPr>
          <a:lstStyle/>
          <a:p>
            <a:pPr fontAlgn="base"/>
            <a:r>
              <a:rPr lang="en-US" altLang="zh-TW" dirty="0" smtClean="0"/>
              <a:t>to</a:t>
            </a:r>
            <a:endParaRPr lang="en-US" altLang="zh-TW" dirty="0"/>
          </a:p>
          <a:p>
            <a:pPr fontAlgn="base"/>
            <a:r>
              <a:rPr lang="en-US" altLang="zh-TW" dirty="0"/>
              <a:t>be</a:t>
            </a:r>
          </a:p>
          <a:p>
            <a:pPr fontAlgn="base"/>
            <a:r>
              <a:rPr lang="en-US" altLang="zh-TW" dirty="0"/>
              <a:t>been</a:t>
            </a:r>
          </a:p>
          <a:p>
            <a:pPr fontAlgn="base"/>
            <a:r>
              <a:rPr lang="en-US" altLang="zh-TW" dirty="0"/>
              <a:t>is</a:t>
            </a:r>
          </a:p>
          <a:p>
            <a:pPr fontAlgn="base"/>
            <a:r>
              <a:rPr lang="en-US" altLang="zh-TW" dirty="0" smtClean="0"/>
              <a:t>That</a:t>
            </a:r>
          </a:p>
          <a:p>
            <a:pPr fontAlgn="base"/>
            <a:r>
              <a:rPr lang="en-US" altLang="zh-TW" dirty="0"/>
              <a:t>which</a:t>
            </a:r>
          </a:p>
          <a:p>
            <a:pPr fontAlgn="base"/>
            <a:r>
              <a:rPr lang="en-US" altLang="zh-TW" dirty="0"/>
              <a:t>and</a:t>
            </a:r>
          </a:p>
          <a:p>
            <a:pPr fontAlgn="base"/>
            <a:endParaRPr lang="en-US" altLang="zh-TW" dirty="0"/>
          </a:p>
        </p:txBody>
      </p:sp>
      <p:sp>
        <p:nvSpPr>
          <p:cNvPr id="5" name="內容版面配置區 4"/>
          <p:cNvSpPr>
            <a:spLocks noGrp="1"/>
          </p:cNvSpPr>
          <p:nvPr>
            <p:ph sz="half" idx="2"/>
          </p:nvPr>
        </p:nvSpPr>
        <p:spPr/>
        <p:txBody>
          <a:bodyPr>
            <a:normAutofit/>
          </a:bodyPr>
          <a:lstStyle/>
          <a:p>
            <a:pPr fontAlgn="base"/>
            <a:r>
              <a:rPr lang="en-US" altLang="zh-TW" dirty="0" smtClean="0"/>
              <a:t>has</a:t>
            </a:r>
            <a:endParaRPr lang="en-US" altLang="zh-TW" dirty="0"/>
          </a:p>
          <a:p>
            <a:pPr fontAlgn="base"/>
            <a:r>
              <a:rPr lang="en-US" altLang="zh-TW" dirty="0"/>
              <a:t>have</a:t>
            </a:r>
          </a:p>
          <a:p>
            <a:pPr fontAlgn="base"/>
            <a:r>
              <a:rPr lang="en-US" altLang="zh-TW" dirty="0"/>
              <a:t>with</a:t>
            </a:r>
          </a:p>
          <a:p>
            <a:pPr fontAlgn="base"/>
            <a:r>
              <a:rPr lang="en-US" altLang="zh-TW" dirty="0"/>
              <a:t>at</a:t>
            </a:r>
          </a:p>
          <a:p>
            <a:pPr fontAlgn="base"/>
            <a:r>
              <a:rPr lang="en-US" altLang="zh-TW" dirty="0"/>
              <a:t>of</a:t>
            </a:r>
          </a:p>
          <a:p>
            <a:pPr fontAlgn="base"/>
            <a:r>
              <a:rPr lang="en-US" altLang="zh-TW" dirty="0"/>
              <a:t>same</a:t>
            </a:r>
          </a:p>
          <a:p>
            <a:endParaRPr lang="zh-TW" altLang="en-US" dirty="0"/>
          </a:p>
        </p:txBody>
      </p:sp>
    </p:spTree>
    <p:extLst>
      <p:ext uri="{BB962C8B-B14F-4D97-AF65-F5344CB8AC3E}">
        <p14:creationId xmlns:p14="http://schemas.microsoft.com/office/powerpoint/2010/main" val="2458391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重點用語</a:t>
            </a:r>
            <a:endParaRPr lang="zh-TW" altLang="en-US" dirty="0"/>
          </a:p>
        </p:txBody>
      </p:sp>
      <p:sp>
        <p:nvSpPr>
          <p:cNvPr id="3" name="內容版面配置區 2"/>
          <p:cNvSpPr>
            <a:spLocks noGrp="1"/>
          </p:cNvSpPr>
          <p:nvPr>
            <p:ph idx="1"/>
          </p:nvPr>
        </p:nvSpPr>
        <p:spPr/>
        <p:txBody>
          <a:bodyPr>
            <a:normAutofit/>
          </a:bodyPr>
          <a:lstStyle/>
          <a:p>
            <a:r>
              <a:rPr lang="en-US" altLang="zh-TW" sz="3200" dirty="0"/>
              <a:t>Asynchronous V.S. </a:t>
            </a:r>
            <a:r>
              <a:rPr lang="en-US" altLang="zh-TW" sz="3200" dirty="0" smtClean="0"/>
              <a:t>synchronous</a:t>
            </a:r>
          </a:p>
          <a:p>
            <a:r>
              <a:rPr lang="en-US" altLang="zh-TW" sz="3200" dirty="0" smtClean="0"/>
              <a:t>Callback</a:t>
            </a:r>
          </a:p>
          <a:p>
            <a:r>
              <a:rPr lang="en-US" altLang="zh-TW" sz="3200" dirty="0" smtClean="0"/>
              <a:t>Closure</a:t>
            </a:r>
            <a:endParaRPr lang="en-US" altLang="zh-TW" sz="3200" dirty="0" smtClean="0"/>
          </a:p>
        </p:txBody>
      </p:sp>
      <p:pic>
        <p:nvPicPr>
          <p:cNvPr id="4" name="圖片 3"/>
          <p:cNvPicPr>
            <a:picLocks noChangeAspect="1"/>
          </p:cNvPicPr>
          <p:nvPr/>
        </p:nvPicPr>
        <p:blipFill>
          <a:blip r:embed="rId3"/>
          <a:stretch>
            <a:fillRect/>
          </a:stretch>
        </p:blipFill>
        <p:spPr>
          <a:xfrm>
            <a:off x="3592955" y="542925"/>
            <a:ext cx="4400181" cy="6146058"/>
          </a:xfrm>
          <a:prstGeom prst="rect">
            <a:avLst/>
          </a:prstGeom>
        </p:spPr>
      </p:pic>
    </p:spTree>
    <p:extLst>
      <p:ext uri="{BB962C8B-B14F-4D97-AF65-F5344CB8AC3E}">
        <p14:creationId xmlns:p14="http://schemas.microsoft.com/office/powerpoint/2010/main" val="112371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常用的一些</a:t>
            </a:r>
            <a:r>
              <a:rPr lang="zh-TW" altLang="en-US" dirty="0"/>
              <a:t>斷言</a:t>
            </a:r>
          </a:p>
        </p:txBody>
      </p:sp>
      <p:sp>
        <p:nvSpPr>
          <p:cNvPr id="6" name="內容版面配置區 5"/>
          <p:cNvSpPr>
            <a:spLocks noGrp="1"/>
          </p:cNvSpPr>
          <p:nvPr>
            <p:ph idx="1"/>
          </p:nvPr>
        </p:nvSpPr>
        <p:spPr/>
        <p:txBody>
          <a:bodyPr/>
          <a:lstStyle/>
          <a:p>
            <a:r>
              <a:rPr lang="en-US" altLang="zh-TW" b="1" dirty="0"/>
              <a:t>.equal(actual, expected, [message</a:t>
            </a:r>
            <a:r>
              <a:rPr lang="en-US" altLang="zh-TW" b="1" dirty="0" smtClean="0"/>
              <a:t>])</a:t>
            </a:r>
          </a:p>
          <a:p>
            <a:r>
              <a:rPr lang="en-US" altLang="zh-TW" b="1" dirty="0"/>
              <a:t>.</a:t>
            </a:r>
            <a:r>
              <a:rPr lang="en-US" altLang="zh-TW" b="1" dirty="0" err="1"/>
              <a:t>strictEqual</a:t>
            </a:r>
            <a:r>
              <a:rPr lang="en-US" altLang="zh-TW" b="1" dirty="0"/>
              <a:t>(actual, expected, [message])</a:t>
            </a:r>
          </a:p>
          <a:p>
            <a:r>
              <a:rPr lang="en-US" altLang="zh-TW" b="1" dirty="0"/>
              <a:t>.</a:t>
            </a:r>
            <a:r>
              <a:rPr lang="en-US" altLang="zh-TW" b="1" dirty="0" err="1"/>
              <a:t>deepEqual</a:t>
            </a:r>
            <a:r>
              <a:rPr lang="en-US" altLang="zh-TW" b="1" dirty="0"/>
              <a:t>(actual, expected, [message])</a:t>
            </a:r>
          </a:p>
          <a:p>
            <a:r>
              <a:rPr lang="en-US" altLang="zh-TW" b="1" dirty="0"/>
              <a:t>.</a:t>
            </a:r>
            <a:r>
              <a:rPr lang="en-US" altLang="zh-TW" b="1" dirty="0" err="1"/>
              <a:t>typeOf</a:t>
            </a:r>
            <a:r>
              <a:rPr lang="en-US" altLang="zh-TW" b="1" dirty="0"/>
              <a:t>(value, name, [message])</a:t>
            </a:r>
          </a:p>
          <a:p>
            <a:r>
              <a:rPr lang="en-US" altLang="zh-TW" b="1" dirty="0"/>
              <a:t>.throws(function, [constructor/string/</a:t>
            </a:r>
            <a:r>
              <a:rPr lang="en-US" altLang="zh-TW" b="1" dirty="0" err="1"/>
              <a:t>regexp</a:t>
            </a:r>
            <a:r>
              <a:rPr lang="en-US" altLang="zh-TW" b="1" dirty="0"/>
              <a:t>], [string/</a:t>
            </a:r>
            <a:r>
              <a:rPr lang="en-US" altLang="zh-TW" b="1" dirty="0" err="1"/>
              <a:t>regexp</a:t>
            </a:r>
            <a:r>
              <a:rPr lang="en-US" altLang="zh-TW" b="1" dirty="0"/>
              <a:t>], [message])</a:t>
            </a:r>
          </a:p>
          <a:p>
            <a:endParaRPr lang="en-US" altLang="zh-TW" b="1" dirty="0"/>
          </a:p>
          <a:p>
            <a:endParaRPr lang="zh-TW" altLang="en-US" dirty="0"/>
          </a:p>
        </p:txBody>
      </p:sp>
    </p:spTree>
    <p:extLst>
      <p:ext uri="{BB962C8B-B14F-4D97-AF65-F5344CB8AC3E}">
        <p14:creationId xmlns:p14="http://schemas.microsoft.com/office/powerpoint/2010/main" val="12150203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Asynchronous</a:t>
            </a:r>
            <a:r>
              <a:rPr lang="zh-TW" altLang="en-US" dirty="0" smtClean="0"/>
              <a:t> </a:t>
            </a:r>
            <a:r>
              <a:rPr lang="en-US" altLang="zh-TW" dirty="0" smtClean="0"/>
              <a:t>in </a:t>
            </a:r>
            <a:r>
              <a:rPr lang="en-US" altLang="zh-TW" dirty="0" err="1" smtClean="0"/>
              <a:t>Javascript</a:t>
            </a:r>
            <a:endParaRPr lang="zh-TW" altLang="en-US" dirty="0"/>
          </a:p>
        </p:txBody>
      </p:sp>
      <p:sp>
        <p:nvSpPr>
          <p:cNvPr id="3" name="內容版面配置區 2"/>
          <p:cNvSpPr>
            <a:spLocks noGrp="1"/>
          </p:cNvSpPr>
          <p:nvPr>
            <p:ph idx="1"/>
          </p:nvPr>
        </p:nvSpPr>
        <p:spPr>
          <a:xfrm>
            <a:off x="609599" y="2160590"/>
            <a:ext cx="6347714" cy="1429277"/>
          </a:xfrm>
        </p:spPr>
        <p:txBody>
          <a:bodyPr/>
          <a:lstStyle/>
          <a:p>
            <a:r>
              <a:rPr lang="en-US" altLang="zh-TW" dirty="0" err="1" smtClean="0"/>
              <a:t>setTimeout</a:t>
            </a:r>
            <a:endParaRPr lang="en-US" altLang="zh-TW" dirty="0" smtClean="0"/>
          </a:p>
          <a:p>
            <a:r>
              <a:rPr lang="en-US" altLang="zh-TW" dirty="0" err="1" smtClean="0"/>
              <a:t>setInterval</a:t>
            </a:r>
            <a:endParaRPr lang="en-US" altLang="zh-TW" dirty="0" smtClean="0"/>
          </a:p>
          <a:p>
            <a:r>
              <a:rPr lang="en-US" altLang="zh-TW" dirty="0" err="1"/>
              <a:t>XMLHttpRequest</a:t>
            </a:r>
            <a:endParaRPr lang="en-US" altLang="zh-TW" dirty="0"/>
          </a:p>
          <a:p>
            <a:endParaRPr lang="zh-TW" altLang="en-US" dirty="0"/>
          </a:p>
        </p:txBody>
      </p:sp>
      <p:sp>
        <p:nvSpPr>
          <p:cNvPr id="6" name="文字方塊 5"/>
          <p:cNvSpPr txBox="1"/>
          <p:nvPr/>
        </p:nvSpPr>
        <p:spPr>
          <a:xfrm>
            <a:off x="699911" y="4007556"/>
            <a:ext cx="6257401" cy="584775"/>
          </a:xfrm>
          <a:prstGeom prst="rect">
            <a:avLst/>
          </a:prstGeom>
          <a:noFill/>
        </p:spPr>
        <p:txBody>
          <a:bodyPr wrap="square" rtlCol="0">
            <a:spAutoFit/>
          </a:bodyPr>
          <a:lstStyle/>
          <a:p>
            <a:r>
              <a:rPr lang="zh-TW" altLang="en-US" sz="3200" dirty="0" smtClean="0"/>
              <a:t>我們可</a:t>
            </a:r>
            <a:r>
              <a:rPr lang="zh-TW" altLang="en-US" sz="3200" dirty="0"/>
              <a:t>以</a:t>
            </a:r>
            <a:r>
              <a:rPr lang="zh-TW" altLang="en-US" sz="3200" dirty="0" smtClean="0"/>
              <a:t>自己</a:t>
            </a:r>
            <a:r>
              <a:rPr lang="zh-TW" altLang="en-US" sz="3200" dirty="0" smtClean="0"/>
              <a:t>寫</a:t>
            </a:r>
            <a:r>
              <a:rPr lang="en-US" altLang="zh-TW" sz="3200" dirty="0" err="1" smtClean="0"/>
              <a:t>async</a:t>
            </a:r>
            <a:r>
              <a:rPr lang="en-US" altLang="zh-TW" sz="3200" dirty="0" smtClean="0"/>
              <a:t> </a:t>
            </a:r>
            <a:r>
              <a:rPr lang="zh-TW" altLang="en-US" sz="3200" dirty="0" smtClean="0"/>
              <a:t>的</a:t>
            </a:r>
            <a:r>
              <a:rPr lang="zh-TW" altLang="en-US" sz="3200" dirty="0" smtClean="0"/>
              <a:t>程式嗎</a:t>
            </a:r>
            <a:r>
              <a:rPr lang="en-US" altLang="zh-TW" sz="3200" dirty="0" smtClean="0"/>
              <a:t>???</a:t>
            </a:r>
            <a:endParaRPr lang="zh-TW" altLang="en-US" sz="3200" dirty="0"/>
          </a:p>
        </p:txBody>
      </p:sp>
      <p:sp>
        <p:nvSpPr>
          <p:cNvPr id="7" name="文字方塊 6"/>
          <p:cNvSpPr txBox="1"/>
          <p:nvPr/>
        </p:nvSpPr>
        <p:spPr>
          <a:xfrm>
            <a:off x="4109861" y="4593612"/>
            <a:ext cx="3910189" cy="2031325"/>
          </a:xfrm>
          <a:prstGeom prst="rect">
            <a:avLst/>
          </a:prstGeom>
          <a:noFill/>
        </p:spPr>
        <p:txBody>
          <a:bodyPr wrap="square" rtlCol="0">
            <a:spAutoFit/>
          </a:bodyPr>
          <a:lstStyle/>
          <a:p>
            <a:r>
              <a:rPr lang="en-US" altLang="zh-TW" dirty="0" err="1"/>
              <a:t>setTimeout</a:t>
            </a:r>
            <a:r>
              <a:rPr lang="en-US" altLang="zh-TW" dirty="0"/>
              <a:t>(function </a:t>
            </a:r>
            <a:r>
              <a:rPr lang="en-US" altLang="zh-TW" dirty="0" smtClean="0"/>
              <a:t>(data) </a:t>
            </a:r>
            <a:r>
              <a:rPr lang="en-US" altLang="zh-TW" dirty="0"/>
              <a:t>{</a:t>
            </a:r>
          </a:p>
          <a:p>
            <a:r>
              <a:rPr lang="en-US" altLang="zh-TW" dirty="0"/>
              <a:t>                if (data === '</a:t>
            </a:r>
            <a:r>
              <a:rPr lang="zh-TW" altLang="en-US" dirty="0"/>
              <a:t>台北</a:t>
            </a:r>
            <a:r>
              <a:rPr lang="en-US" altLang="zh-TW" dirty="0"/>
              <a:t>') {</a:t>
            </a:r>
          </a:p>
          <a:p>
            <a:r>
              <a:rPr lang="en-US" altLang="zh-TW" dirty="0" smtClean="0"/>
              <a:t>		//Do something.</a:t>
            </a:r>
            <a:endParaRPr lang="en-US" altLang="zh-TW" dirty="0"/>
          </a:p>
          <a:p>
            <a:r>
              <a:rPr lang="en-US" altLang="zh-TW" dirty="0"/>
              <a:t>                } else {</a:t>
            </a:r>
          </a:p>
          <a:p>
            <a:r>
              <a:rPr lang="en-US" altLang="zh-TW" dirty="0" smtClean="0"/>
              <a:t>	             </a:t>
            </a:r>
            <a:r>
              <a:rPr lang="en-US" altLang="zh-TW" dirty="0"/>
              <a:t>//Do </a:t>
            </a:r>
            <a:r>
              <a:rPr lang="en-US" altLang="zh-TW" dirty="0" smtClean="0"/>
              <a:t>something</a:t>
            </a:r>
          </a:p>
          <a:p>
            <a:r>
              <a:rPr lang="en-US" altLang="zh-TW" dirty="0" smtClean="0"/>
              <a:t>                </a:t>
            </a:r>
            <a:r>
              <a:rPr lang="en-US" altLang="zh-TW" dirty="0"/>
              <a:t>}</a:t>
            </a:r>
          </a:p>
          <a:p>
            <a:r>
              <a:rPr lang="en-US" altLang="zh-TW" dirty="0"/>
              <a:t>            }, 0);</a:t>
            </a:r>
            <a:endParaRPr lang="zh-TW" altLang="en-US" dirty="0"/>
          </a:p>
        </p:txBody>
      </p:sp>
      <p:pic>
        <p:nvPicPr>
          <p:cNvPr id="4" name="圖片 3"/>
          <p:cNvPicPr>
            <a:picLocks noChangeAspect="1"/>
          </p:cNvPicPr>
          <p:nvPr/>
        </p:nvPicPr>
        <p:blipFill>
          <a:blip r:embed="rId2"/>
          <a:stretch>
            <a:fillRect/>
          </a:stretch>
        </p:blipFill>
        <p:spPr>
          <a:xfrm>
            <a:off x="895676" y="4609762"/>
            <a:ext cx="2914324" cy="2079381"/>
          </a:xfrm>
          <a:prstGeom prst="rect">
            <a:avLst/>
          </a:prstGeom>
        </p:spPr>
      </p:pic>
    </p:spTree>
    <p:extLst>
      <p:ext uri="{BB962C8B-B14F-4D97-AF65-F5344CB8AC3E}">
        <p14:creationId xmlns:p14="http://schemas.microsoft.com/office/powerpoint/2010/main" val="132883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a:t>
            </a:r>
            <a:endParaRPr lang="zh-TW" altLang="en-US" dirty="0"/>
          </a:p>
        </p:txBody>
      </p:sp>
      <p:sp>
        <p:nvSpPr>
          <p:cNvPr id="2" name="文字版面配置區 1"/>
          <p:cNvSpPr>
            <a:spLocks noGrp="1"/>
          </p:cNvSpPr>
          <p:nvPr>
            <p:ph type="body" idx="1"/>
          </p:nvPr>
        </p:nvSpPr>
        <p:spPr/>
        <p:txBody>
          <a:bodyPr/>
          <a:lstStyle/>
          <a:p>
            <a:r>
              <a:rPr lang="zh-TW" altLang="en-US" dirty="0" smtClean="0"/>
              <a:t>同步 非同步 閉包</a:t>
            </a:r>
            <a:endParaRPr lang="zh-TW" altLang="en-US" dirty="0"/>
          </a:p>
        </p:txBody>
      </p:sp>
    </p:spTree>
    <p:extLst>
      <p:ext uri="{BB962C8B-B14F-4D97-AF65-F5344CB8AC3E}">
        <p14:creationId xmlns:p14="http://schemas.microsoft.com/office/powerpoint/2010/main" val="28940576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smtClean="0"/>
              <a:t>Demo</a:t>
            </a:r>
            <a:endParaRPr lang="zh-TW" altLang="en-US" dirty="0"/>
          </a:p>
        </p:txBody>
      </p:sp>
      <p:sp>
        <p:nvSpPr>
          <p:cNvPr id="7" name="文字版面配置區 6"/>
          <p:cNvSpPr>
            <a:spLocks noGrp="1"/>
          </p:cNvSpPr>
          <p:nvPr>
            <p:ph type="body" idx="1"/>
          </p:nvPr>
        </p:nvSpPr>
        <p:spPr/>
        <p:txBody>
          <a:bodyPr/>
          <a:lstStyle/>
          <a:p>
            <a:r>
              <a:rPr lang="en-US" altLang="zh-TW" dirty="0" smtClean="0"/>
              <a:t>node </a:t>
            </a:r>
            <a:r>
              <a:rPr lang="en-US" altLang="zh-TW" dirty="0" err="1" smtClean="0"/>
              <a:t>js</a:t>
            </a:r>
            <a:endParaRPr lang="zh-TW" altLang="en-US" dirty="0"/>
          </a:p>
        </p:txBody>
      </p:sp>
    </p:spTree>
    <p:extLst>
      <p:ext uri="{BB962C8B-B14F-4D97-AF65-F5344CB8AC3E}">
        <p14:creationId xmlns:p14="http://schemas.microsoft.com/office/powerpoint/2010/main" val="2377905142"/>
      </p:ext>
    </p:extLst>
  </p:cSld>
  <p:clrMapOvr>
    <a:masterClrMapping/>
  </p:clrMapOvr>
  <p:timing>
    <p:tnLst>
      <p:par>
        <p:cTn id="1" dur="indefinite" restart="never" nodeType="tmRoot"/>
      </p:par>
    </p:tnLst>
  </p:timing>
</p:sld>
</file>

<file path=ppt/theme/theme1.xml><?xml version="1.0" encoding="utf-8"?>
<a:theme xmlns:a="http://schemas.openxmlformats.org/drawingml/2006/main" name="多面向">
  <a:themeElements>
    <a:clrScheme name="多面向">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多面向">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多面向">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4501</TotalTime>
  <Words>2729</Words>
  <Application>Microsoft Office PowerPoint</Application>
  <PresentationFormat>如螢幕大小 (4:3)</PresentationFormat>
  <Paragraphs>484</Paragraphs>
  <Slides>60</Slides>
  <Notes>24</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60</vt:i4>
      </vt:variant>
    </vt:vector>
  </HeadingPairs>
  <TitlesOfParts>
    <vt:vector size="67" baseType="lpstr">
      <vt:lpstr>微軟正黑體</vt:lpstr>
      <vt:lpstr>新細明體</vt:lpstr>
      <vt:lpstr>Arial</vt:lpstr>
      <vt:lpstr>Calibri</vt:lpstr>
      <vt:lpstr>Trebuchet MS</vt:lpstr>
      <vt:lpstr>Wingdings 3</vt:lpstr>
      <vt:lpstr>多面向</vt:lpstr>
      <vt:lpstr>Test Environment</vt:lpstr>
      <vt:lpstr>上課教材</vt:lpstr>
      <vt:lpstr>環境介紹</vt:lpstr>
      <vt:lpstr>git 分散式的檔案版本管理系統</vt:lpstr>
      <vt:lpstr>nodejs</vt:lpstr>
      <vt:lpstr>重點用語</vt:lpstr>
      <vt:lpstr>Asynchronous in Javascript</vt:lpstr>
      <vt:lpstr>Demo</vt:lpstr>
      <vt:lpstr>Demo</vt:lpstr>
      <vt:lpstr>npm (node package manager)</vt:lpstr>
      <vt:lpstr>npm</vt:lpstr>
      <vt:lpstr>Demo</vt:lpstr>
      <vt:lpstr>Bower (Client side package manager)</vt:lpstr>
      <vt:lpstr>Demo</vt:lpstr>
      <vt:lpstr>Gulp 串流方式的自動化</vt:lpstr>
      <vt:lpstr>Gulp 串流方式的自動化</vt:lpstr>
      <vt:lpstr>Demo</vt:lpstr>
      <vt:lpstr>Yeoman 幫助你減少摸索的時間</vt:lpstr>
      <vt:lpstr>Bootstrap</vt:lpstr>
      <vt:lpstr>Demo</vt:lpstr>
      <vt:lpstr>jQuery</vt:lpstr>
      <vt:lpstr>重點用語:</vt:lpstr>
      <vt:lpstr>Event  bubble up, trickle down</vt:lpstr>
      <vt:lpstr>Modernizr</vt:lpstr>
      <vt:lpstr>Demo</vt:lpstr>
      <vt:lpstr>Lint</vt:lpstr>
      <vt:lpstr>Demo</vt:lpstr>
      <vt:lpstr>Babel</vt:lpstr>
      <vt:lpstr>Demo</vt:lpstr>
      <vt:lpstr>上一次上課的回顧</vt:lpstr>
      <vt:lpstr>因為有種種的問題</vt:lpstr>
      <vt:lpstr>所以我們需要革命!</vt:lpstr>
      <vt:lpstr>Test Driven Development (TDD)</vt:lpstr>
      <vt:lpstr>Test Driven Development(TDD)</vt:lpstr>
      <vt:lpstr>我們透過斷言來驗證測試結果 </vt:lpstr>
      <vt:lpstr>透過歷史的演化，我們使用別人已經寫好的程式庫</vt:lpstr>
      <vt:lpstr>重構 (Refactor)</vt:lpstr>
      <vt:lpstr>在不改變軟體外部行為的前提下，改變其內部結構，使其更容易理解且易於修改」</vt:lpstr>
      <vt:lpstr>可執行的下一步，可讀性</vt:lpstr>
      <vt:lpstr>可讀的下一步，易於修改 </vt:lpstr>
      <vt:lpstr>但是又遇上跟使用者有代溝， 又有專案時程的壓力</vt:lpstr>
      <vt:lpstr>所以我們需要革命(通靈)!</vt:lpstr>
      <vt:lpstr>我們使用了DSL來幫助我們與使用者溝通並且表列需求。</vt:lpstr>
      <vt:lpstr>Mocha</vt:lpstr>
      <vt:lpstr>xUnit 單元測試</vt:lpstr>
      <vt:lpstr>基本元素</vt:lpstr>
      <vt:lpstr>Demo</vt:lpstr>
      <vt:lpstr>Mocha TDD (非常先進的TDD)</vt:lpstr>
      <vt:lpstr>BDD VS TDD</vt:lpstr>
      <vt:lpstr>Mocha生命週期</vt:lpstr>
      <vt:lpstr>Demo</vt:lpstr>
      <vt:lpstr>同步 VS 非同步</vt:lpstr>
      <vt:lpstr>Demo</vt:lpstr>
      <vt:lpstr>執行範圍 與非同步等待時間</vt:lpstr>
      <vt:lpstr>Chai</vt:lpstr>
      <vt:lpstr>Should</vt:lpstr>
      <vt:lpstr>Expect</vt:lpstr>
      <vt:lpstr>Assert</vt:lpstr>
      <vt:lpstr>無意義的字</vt:lpstr>
      <vt:lpstr>常用的一些斷言</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OO!?</dc:title>
  <dc:creator>Domo</dc:creator>
  <cp:lastModifiedBy>Domo</cp:lastModifiedBy>
  <cp:revision>1551</cp:revision>
  <dcterms:created xsi:type="dcterms:W3CDTF">2015-10-13T14:23:45Z</dcterms:created>
  <dcterms:modified xsi:type="dcterms:W3CDTF">2015-10-29T09:19:38Z</dcterms:modified>
</cp:coreProperties>
</file>